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16"/>
  </p:notesMasterIdLst>
  <p:handoutMasterIdLst>
    <p:handoutMasterId r:id="rId17"/>
  </p:handoutMasterIdLst>
  <p:sldIdLst>
    <p:sldId id="1283" r:id="rId2"/>
    <p:sldId id="2848" r:id="rId3"/>
    <p:sldId id="1261" r:id="rId4"/>
    <p:sldId id="1466" r:id="rId5"/>
    <p:sldId id="1411" r:id="rId6"/>
    <p:sldId id="1412" r:id="rId7"/>
    <p:sldId id="1264" r:id="rId8"/>
    <p:sldId id="4169" r:id="rId9"/>
    <p:sldId id="2424" r:id="rId10"/>
    <p:sldId id="2849" r:id="rId11"/>
    <p:sldId id="2850" r:id="rId12"/>
    <p:sldId id="2851" r:id="rId13"/>
    <p:sldId id="2853" r:id="rId14"/>
    <p:sldId id="2852" r:id="rId15"/>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1534C"/>
    <a:srgbClr val="4B0082"/>
    <a:srgbClr val="2084D9"/>
    <a:srgbClr val="1E00AA"/>
    <a:srgbClr val="B7B1A9"/>
    <a:srgbClr val="800080"/>
    <a:srgbClr val="0000FF"/>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9650" autoAdjust="0"/>
  </p:normalViewPr>
  <p:slideViewPr>
    <p:cSldViewPr>
      <p:cViewPr varScale="1">
        <p:scale>
          <a:sx n="66" d="100"/>
          <a:sy n="66" d="100"/>
        </p:scale>
        <p:origin x="1286" y="38"/>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6/9/2024</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6/9/2024</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B9D6D663-035B-476D-9781-DCC666206C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C8078264-1652-41C1-91AF-F311B6678B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6501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3"/>
            <a:ext cx="2709862" cy="369887"/>
            <a:chOff x="109537" y="6564868"/>
            <a:chExt cx="27098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8"/>
              <a:ext cx="19050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Team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0" r:id="rId2"/>
    <p:sldLayoutId id="2147490829" r:id="rId3"/>
    <p:sldLayoutId id="2147490831" r:id="rId4"/>
    <p:sldLayoutId id="2147490834" r:id="rId5"/>
    <p:sldLayoutId id="2147490833" r:id="rId6"/>
    <p:sldLayoutId id="2147490836" r:id="rId7"/>
    <p:sldLayoutId id="2147490835" r:id="rId8"/>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environment.des.qld.gov.au/management/water/health-indicator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an-inconvenient-truth.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6BA8BED-7442-48A7-881A-612BEA4FCD40}"/>
              </a:ext>
            </a:extLst>
          </p:cNvPr>
          <p:cNvSpPr>
            <a:spLocks noGrp="1"/>
          </p:cNvSpPr>
          <p:nvPr>
            <p:ph type="subTitle" idx="1"/>
          </p:nvPr>
        </p:nvSpPr>
        <p:spPr/>
        <p:txBody>
          <a:bodyPr/>
          <a:lstStyle/>
          <a:p>
            <a:endParaRPr lang="en-IN"/>
          </a:p>
        </p:txBody>
      </p:sp>
      <p:sp>
        <p:nvSpPr>
          <p:cNvPr id="8194" name="Title 10">
            <a:extLst>
              <a:ext uri="{FF2B5EF4-FFF2-40B4-BE49-F238E27FC236}">
                <a16:creationId xmlns:a16="http://schemas.microsoft.com/office/drawing/2014/main" id="{B77DE0A3-34D3-4B2B-8FF0-627E8043CA22}"/>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p>
            <a:pPr algn="ctr"/>
            <a:r>
              <a:rPr lang="en-US" altLang="en-US" dirty="0">
                <a:latin typeface="Arial" panose="020B0604020202020204" pitchFamily="34" charset="0"/>
              </a:rPr>
              <a:t>Practice Session 7</a:t>
            </a:r>
            <a:br>
              <a:rPr lang="en-US" altLang="en-US" dirty="0">
                <a:latin typeface="Arial" panose="020B0604020202020204" pitchFamily="34" charset="0"/>
              </a:rPr>
            </a:br>
            <a:r>
              <a:rPr lang="en-US" altLang="en-US" dirty="0">
                <a:latin typeface="Arial" panose="020B0604020202020204" pitchFamily="34" charset="0"/>
              </a:rPr>
              <a:t>An Inconvenient Truth</a:t>
            </a:r>
            <a:endParaRPr lang="en-US" altLang="en-US" sz="2000" b="0" dirty="0">
              <a:latin typeface="Arial" panose="020B060402020202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DF6BFF6-4F56-4E73-A07A-13720BE8BB6F}"/>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Air Quality</a:t>
            </a:r>
            <a:endParaRPr lang="en-IN" altLang="en-US"/>
          </a:p>
        </p:txBody>
      </p:sp>
      <p:sp>
        <p:nvSpPr>
          <p:cNvPr id="2" name="Text Placeholder 1">
            <a:extLst>
              <a:ext uri="{FF2B5EF4-FFF2-40B4-BE49-F238E27FC236}">
                <a16:creationId xmlns:a16="http://schemas.microsoft.com/office/drawing/2014/main" id="{2D7387E5-6E8E-4495-976C-27D7EE7426B5}"/>
              </a:ext>
            </a:extLst>
          </p:cNvPr>
          <p:cNvSpPr>
            <a:spLocks noGrp="1"/>
          </p:cNvSpPr>
          <p:nvPr>
            <p:ph type="body" sz="quarter" idx="13"/>
          </p:nvPr>
        </p:nvSpPr>
        <p:spPr/>
        <p:txBody>
          <a:bodyPr/>
          <a:lstStyle/>
          <a:p>
            <a:endParaRPr lang="en-IN"/>
          </a:p>
        </p:txBody>
      </p:sp>
      <p:pic>
        <p:nvPicPr>
          <p:cNvPr id="18435" name="Picture 4">
            <a:extLst>
              <a:ext uri="{FF2B5EF4-FFF2-40B4-BE49-F238E27FC236}">
                <a16:creationId xmlns:a16="http://schemas.microsoft.com/office/drawing/2014/main" id="{A5441D4D-71C5-405C-98A3-806B8073F3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165" t="20425" r="26666" b="8517"/>
          <a:stretch>
            <a:fillRect/>
          </a:stretch>
        </p:blipFill>
        <p:spPr bwMode="auto">
          <a:xfrm>
            <a:off x="1524001" y="609600"/>
            <a:ext cx="73120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C931105-9B03-4379-9F78-334500855279}"/>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Water Quality</a:t>
            </a:r>
            <a:endParaRPr lang="en-IN" altLang="en-US"/>
          </a:p>
        </p:txBody>
      </p:sp>
      <p:sp>
        <p:nvSpPr>
          <p:cNvPr id="19459" name="Text Placeholder 2">
            <a:extLst>
              <a:ext uri="{FF2B5EF4-FFF2-40B4-BE49-F238E27FC236}">
                <a16:creationId xmlns:a16="http://schemas.microsoft.com/office/drawing/2014/main" id="{A9E97402-528F-49E1-B27C-766432995FB9}"/>
              </a:ext>
            </a:extLst>
          </p:cNvPr>
          <p:cNvSpPr>
            <a:spLocks noGrp="1" noChangeArrowheads="1"/>
          </p:cNvSpPr>
          <p:nvPr>
            <p:ph type="body" sz="quarter" idx="13"/>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pPr>
            <a:r>
              <a:rPr altLang="en-US">
                <a:solidFill>
                  <a:srgbClr val="202124"/>
                </a:solidFill>
              </a:rPr>
              <a:t>They include </a:t>
            </a:r>
            <a:r>
              <a:rPr altLang="en-US" b="1">
                <a:solidFill>
                  <a:srgbClr val="202124"/>
                </a:solidFill>
              </a:rPr>
              <a:t>dissolved oxygen, pH, temperature, salinity and nutrients (nitrogen and phosphorus)</a:t>
            </a:r>
            <a:r>
              <a:rPr altLang="en-US">
                <a:solidFill>
                  <a:srgbClr val="202124"/>
                </a:solidFill>
              </a:rPr>
              <a:t>. They also include measures of toxicants such as insecticides, herbicides and metals.</a:t>
            </a:r>
          </a:p>
          <a:p>
            <a:pPr marL="0" indent="0">
              <a:buNone/>
            </a:pPr>
            <a:endParaRPr lang="en-I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87FDD7B-39EB-433E-9855-83E5F04AFFA5}"/>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Soil Quality</a:t>
            </a:r>
            <a:endParaRPr lang="en-IN" altLang="en-US"/>
          </a:p>
        </p:txBody>
      </p:sp>
      <p:sp>
        <p:nvSpPr>
          <p:cNvPr id="3" name="Text Placeholder 2">
            <a:extLst>
              <a:ext uri="{FF2B5EF4-FFF2-40B4-BE49-F238E27FC236}">
                <a16:creationId xmlns:a16="http://schemas.microsoft.com/office/drawing/2014/main" id="{34A43496-59B3-415F-B949-57256DCB8988}"/>
              </a:ext>
            </a:extLst>
          </p:cNvPr>
          <p:cNvSpPr>
            <a:spLocks noGrp="1"/>
          </p:cNvSpPr>
          <p:nvPr>
            <p:ph type="body" sz="quarter" idx="13"/>
          </p:nvPr>
        </p:nvSpPr>
        <p:spPr/>
        <p:txBody>
          <a:bodyPr>
            <a:normAutofit fontScale="92500" lnSpcReduction="10000"/>
          </a:bodyPr>
          <a:lstStyle/>
          <a:p>
            <a:pPr marL="0" indent="0">
              <a:buNone/>
              <a:defRPr/>
            </a:pPr>
            <a:r>
              <a:rPr b="1" cap="all" dirty="0">
                <a:solidFill>
                  <a:srgbClr val="3C3C3C"/>
                </a:solidFill>
                <a:latin typeface="Lato"/>
              </a:rPr>
              <a:t>Carbon Content at least &gt; 1. Trai regions have ~60</a:t>
            </a:r>
          </a:p>
          <a:p>
            <a:pPr marL="0" indent="0">
              <a:buNone/>
              <a:defRPr/>
            </a:pPr>
            <a:r>
              <a:rPr b="1" cap="all" dirty="0">
                <a:solidFill>
                  <a:srgbClr val="3C3C3C"/>
                </a:solidFill>
                <a:latin typeface="Lato"/>
              </a:rPr>
              <a:t>Presence of earthworms…</a:t>
            </a:r>
          </a:p>
          <a:p>
            <a:pPr marL="0" indent="0">
              <a:buNone/>
              <a:defRPr/>
            </a:pPr>
            <a:r>
              <a:rPr b="1" cap="all" dirty="0">
                <a:solidFill>
                  <a:srgbClr val="3C3C3C"/>
                </a:solidFill>
                <a:latin typeface="Lato"/>
              </a:rPr>
              <a:t>Silt</a:t>
            </a:r>
          </a:p>
          <a:p>
            <a:pPr marL="0" indent="0">
              <a:buNone/>
              <a:defRPr/>
            </a:pPr>
            <a:endParaRPr b="1" cap="all" dirty="0">
              <a:solidFill>
                <a:srgbClr val="3C3C3C"/>
              </a:solidFill>
              <a:latin typeface="Lato"/>
            </a:endParaRPr>
          </a:p>
          <a:p>
            <a:pPr marL="0" indent="0">
              <a:buNone/>
              <a:defRPr/>
            </a:pPr>
            <a:r>
              <a:rPr b="1" cap="all" dirty="0">
                <a:solidFill>
                  <a:srgbClr val="3C3C3C"/>
                </a:solidFill>
                <a:latin typeface="Lato"/>
              </a:rPr>
              <a:t>ORGANIC MATTER</a:t>
            </a:r>
          </a:p>
          <a:p>
            <a:pPr>
              <a:defRPr/>
            </a:pPr>
            <a:r>
              <a:rPr dirty="0">
                <a:solidFill>
                  <a:srgbClr val="5F727F"/>
                </a:solidFill>
                <a:latin typeface="Lato"/>
              </a:rPr>
              <a:t>Soil organic matter represents the organic constituents of the soil. Most of it are plant and animal residues. It contributes to the soil structure, the soil fertility and the water holding capacity of the soil. Soils rich in organic matter (4-5%) will be more fertile.</a:t>
            </a:r>
          </a:p>
          <a:p>
            <a:pPr>
              <a:defRPr/>
            </a:pPr>
            <a:r>
              <a:rPr dirty="0">
                <a:solidFill>
                  <a:srgbClr val="5F727F"/>
                </a:solidFill>
                <a:latin typeface="Lato"/>
              </a:rPr>
              <a:t>The organic matter can contribute nitrogen, phosphorus and sulfur to the crop.</a:t>
            </a:r>
          </a:p>
          <a:p>
            <a:pPr marL="0" indent="0">
              <a:buNone/>
              <a:defRPr/>
            </a:pPr>
            <a:r>
              <a:rPr lang="en-IN" b="1" cap="all" dirty="0">
                <a:solidFill>
                  <a:srgbClr val="3C3C3C"/>
                </a:solidFill>
                <a:latin typeface="Lato"/>
              </a:rPr>
              <a:t>SAR</a:t>
            </a:r>
          </a:p>
          <a:p>
            <a:pPr>
              <a:defRPr/>
            </a:pPr>
            <a:r>
              <a:rPr lang="en-IN" dirty="0">
                <a:solidFill>
                  <a:srgbClr val="5F727F"/>
                </a:solidFill>
                <a:latin typeface="Lato"/>
              </a:rPr>
              <a:t>Stands for Sodium Absorption Ratio</a:t>
            </a:r>
          </a:p>
          <a:p>
            <a:pPr>
              <a:defRPr/>
            </a:pPr>
            <a:r>
              <a:rPr dirty="0">
                <a:solidFill>
                  <a:srgbClr val="5F727F"/>
                </a:solidFill>
                <a:latin typeface="Lato"/>
              </a:rPr>
              <a:t>Soils with SAR greater than 10 are considered to be sodic. Sodic soils have structural problems, which result in poor water infiltration. The soil tends to swell when wet and crack when dry.</a:t>
            </a:r>
          </a:p>
          <a:p>
            <a:pPr marL="0" indent="0">
              <a:buNone/>
              <a:defRPr/>
            </a:pPr>
            <a:r>
              <a:rPr b="1" cap="all" dirty="0">
                <a:solidFill>
                  <a:srgbClr val="3C3C3C"/>
                </a:solidFill>
                <a:latin typeface="Lato"/>
              </a:rPr>
              <a:t>Soil pH </a:t>
            </a:r>
            <a:r>
              <a:rPr dirty="0">
                <a:solidFill>
                  <a:srgbClr val="5F727F"/>
                </a:solidFill>
                <a:latin typeface="Lato"/>
              </a:rPr>
              <a:t>is one of the most important parameters on your soil test report. The ideal soil pH range for most crops is between 5.8 and 6.5, a range in which most nutrients are available for the crops to take them in.</a:t>
            </a:r>
            <a:endParaRPr b="1" cap="all" dirty="0">
              <a:solidFill>
                <a:srgbClr val="3C3C3C"/>
              </a:solidFill>
              <a:latin typeface="Lato"/>
            </a:endParaRPr>
          </a:p>
          <a:p>
            <a:pPr marL="0" indent="0">
              <a:buNone/>
              <a:defRPr/>
            </a:pPr>
            <a:r>
              <a:rPr b="1" cap="all" dirty="0">
                <a:solidFill>
                  <a:srgbClr val="3C3C3C"/>
                </a:solidFill>
                <a:latin typeface="Lato"/>
              </a:rPr>
              <a:t>EC</a:t>
            </a:r>
          </a:p>
          <a:p>
            <a:pPr>
              <a:defRPr/>
            </a:pPr>
            <a:r>
              <a:rPr dirty="0">
                <a:solidFill>
                  <a:srgbClr val="5F727F"/>
                </a:solidFill>
                <a:latin typeface="Lato"/>
              </a:rPr>
              <a:t>Stands for Electrical Conductivity. It is a measure of the salinity of the soil. </a:t>
            </a:r>
          </a:p>
          <a:p>
            <a:pPr marL="0" indent="0">
              <a:buNone/>
              <a:defRPr/>
            </a:pP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3A2444BC-EBA9-472C-83A3-F7719F9241D6}"/>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Food Quality</a:t>
            </a:r>
            <a:endParaRPr lang="en-IN" altLang="en-US"/>
          </a:p>
        </p:txBody>
      </p:sp>
      <p:sp>
        <p:nvSpPr>
          <p:cNvPr id="2" name="Text Placeholder 1">
            <a:extLst>
              <a:ext uri="{FF2B5EF4-FFF2-40B4-BE49-F238E27FC236}">
                <a16:creationId xmlns:a16="http://schemas.microsoft.com/office/drawing/2014/main" id="{6B150F79-3DB3-4ADA-844B-40C22BD33850}"/>
              </a:ext>
            </a:extLst>
          </p:cNvPr>
          <p:cNvSpPr>
            <a:spLocks noGrp="1"/>
          </p:cNvSpPr>
          <p:nvPr>
            <p:ph type="body" sz="quarter" idx="13"/>
          </p:nvPr>
        </p:nvSpPr>
        <p:spPr/>
        <p:txBody>
          <a:bodyPr/>
          <a:lstStyle/>
          <a:p>
            <a:endParaRPr lang="en-I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E73CCD30-7383-4CE2-9065-A6598ED4E0B7}"/>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Ecosystem Health Indicators</a:t>
            </a:r>
          </a:p>
        </p:txBody>
      </p:sp>
      <p:sp>
        <p:nvSpPr>
          <p:cNvPr id="22531" name="Text Placeholder 2">
            <a:extLst>
              <a:ext uri="{FF2B5EF4-FFF2-40B4-BE49-F238E27FC236}">
                <a16:creationId xmlns:a16="http://schemas.microsoft.com/office/drawing/2014/main" id="{80A364E4-26F2-40ED-B3DD-38506FDEAB03}"/>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pPr>
            <a:r>
              <a:rPr altLang="en-US"/>
              <a:t>Source: </a:t>
            </a:r>
            <a:r>
              <a:rPr altLang="en-US">
                <a:hlinkClick r:id="rId2"/>
              </a:rPr>
              <a:t>https://environment.des.qld.gov.au/management/water/health-indicators</a:t>
            </a:r>
            <a:br>
              <a:rPr altLang="en-US"/>
            </a:br>
            <a:endParaRPr lang="en-I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908B5CD-9AB2-4B57-86DD-54268C8DFBC8}"/>
              </a:ext>
            </a:extLst>
          </p:cNvPr>
          <p:cNvSpPr>
            <a:spLocks noGrp="1" noChangeArrowheads="1"/>
          </p:cNvSpPr>
          <p:nvPr>
            <p:ph type="title"/>
          </p:nvPr>
        </p:nvSpPr>
        <p:spPr bwMode="auto">
          <a:xfrm>
            <a:off x="1524000" y="914400"/>
            <a:ext cx="9144000" cy="285750"/>
          </a:xfrm>
        </p:spPr>
        <p:txBody>
          <a:bodyPr vert="horz" wrap="square" lIns="68580" tIns="34290" rIns="68580" bIns="34290" numCol="1" anchor="t" anchorCtr="0" compatLnSpc="1">
            <a:prstTxWarp prst="textNoShape">
              <a:avLst/>
            </a:prstTxWarp>
          </a:bodyPr>
          <a:lstStyle/>
          <a:p>
            <a:pPr>
              <a:defRPr/>
            </a:pPr>
            <a:endParaRPr lang="en-IN" altLang="en-US" sz="1650"/>
          </a:p>
        </p:txBody>
      </p:sp>
      <p:sp>
        <p:nvSpPr>
          <p:cNvPr id="22531" name="Text Placeholder 2">
            <a:extLst>
              <a:ext uri="{FF2B5EF4-FFF2-40B4-BE49-F238E27FC236}">
                <a16:creationId xmlns:a16="http://schemas.microsoft.com/office/drawing/2014/main" id="{2D04DB0F-1188-409C-8E7C-8DD08FEDF4A8}"/>
              </a:ext>
            </a:extLst>
          </p:cNvPr>
          <p:cNvSpPr>
            <a:spLocks noGrp="1" noChangeArrowheads="1"/>
          </p:cNvSpPr>
          <p:nvPr>
            <p:ph type="body" sz="quarter" idx="13"/>
          </p:nvPr>
        </p:nvSpPr>
        <p:spPr bwMode="auto"/>
        <p:txBody>
          <a:bodyPr vert="horz" wrap="square" lIns="68580" tIns="34290" rIns="68580" bIns="34290" numCol="1" anchor="t" anchorCtr="0" compatLnSpc="1">
            <a:prstTxWarp prst="textNoShape">
              <a:avLst/>
            </a:prstTxWarp>
            <a:normAutofit/>
          </a:bodyPr>
          <a:lstStyle/>
          <a:p>
            <a:pPr>
              <a:defRPr/>
            </a:pPr>
            <a:endParaRPr lang="en-IN" altLang="en-US"/>
          </a:p>
        </p:txBody>
      </p:sp>
      <p:pic>
        <p:nvPicPr>
          <p:cNvPr id="10244" name="Picture 3">
            <a:extLst>
              <a:ext uri="{FF2B5EF4-FFF2-40B4-BE49-F238E27FC236}">
                <a16:creationId xmlns:a16="http://schemas.microsoft.com/office/drawing/2014/main" id="{602CBB01-DFB4-4BC2-BF72-68A8008CE8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0" y="13503"/>
            <a:ext cx="12191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DDF8C523-B236-4383-AA56-DDB256056130}"/>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An Inconvenient Truth</a:t>
            </a:r>
            <a:endParaRPr lang="en-GB" altLang="en-US"/>
          </a:p>
        </p:txBody>
      </p:sp>
      <p:sp>
        <p:nvSpPr>
          <p:cNvPr id="2051" name="Text Placeholder 2">
            <a:extLst>
              <a:ext uri="{FF2B5EF4-FFF2-40B4-BE49-F238E27FC236}">
                <a16:creationId xmlns:a16="http://schemas.microsoft.com/office/drawing/2014/main" id="{2D2FD6BD-0142-423F-9331-FDBC9A85921A}"/>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a:latin typeface="Arial" charset="0"/>
                <a:cs typeface="Arial" charset="0"/>
              </a:rPr>
              <a:t>Watch the video An Inconvenient Truth</a:t>
            </a:r>
          </a:p>
          <a:p>
            <a:pPr>
              <a:buFont typeface="Symbol" pitchFamily="18" charset="2"/>
              <a:buNone/>
              <a:defRPr/>
            </a:pPr>
            <a:r>
              <a:t>It is a 2006 documentary about global climate change presented by Former US Vice President Al Gore. He raises the question </a:t>
            </a:r>
          </a:p>
          <a:p>
            <a:pPr>
              <a:buFont typeface="Symbol" pitchFamily="18" charset="2"/>
              <a:buNone/>
              <a:defRPr/>
            </a:pPr>
            <a:r>
              <a:rPr b="1"/>
              <a:t>“</a:t>
            </a:r>
            <a:r>
              <a:rPr b="1">
                <a:latin typeface="Arial" charset="0"/>
                <a:cs typeface="Arial" charset="0"/>
              </a:rPr>
              <a:t>What were you doing when you had the time to do something?”</a:t>
            </a:r>
            <a:endParaRPr b="1"/>
          </a:p>
          <a:p>
            <a:pPr>
              <a:buFont typeface="Symbol" pitchFamily="18" charset="2"/>
              <a:buNone/>
              <a:defRPr/>
            </a:pPr>
            <a:endParaRPr/>
          </a:p>
          <a:p>
            <a:pPr>
              <a:buFont typeface="Symbol" pitchFamily="18" charset="2"/>
              <a:buNone/>
              <a:defRPr/>
            </a:pPr>
            <a:r>
              <a:t>Source: </a:t>
            </a:r>
            <a:r>
              <a:rPr u="sng">
                <a:hlinkClick r:id="rId2"/>
              </a:rPr>
              <a:t>http://an-inconvenient-truth.com/</a:t>
            </a:r>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r>
              <a:rPr>
                <a:latin typeface="Arial" charset="0"/>
                <a:cs typeface="Arial" charset="0"/>
              </a:rPr>
              <a:t>Observe:</a:t>
            </a:r>
          </a:p>
          <a:p>
            <a:pPr marL="685800" lvl="1" indent="-457200">
              <a:buFont typeface="Calibri" pitchFamily="34" charset="0"/>
              <a:buAutoNum type="arabicPeriod"/>
              <a:defRPr/>
            </a:pPr>
            <a:r>
              <a:rPr sz="2200">
                <a:latin typeface="Arial" charset="0"/>
                <a:cs typeface="Arial" charset="0"/>
              </a:rPr>
              <a:t>State of the Planet</a:t>
            </a:r>
          </a:p>
          <a:p>
            <a:pPr marL="685800" lvl="1" indent="-457200">
              <a:buFont typeface="Calibri" pitchFamily="34" charset="0"/>
              <a:buAutoNum type="arabicPeriod"/>
              <a:defRPr/>
            </a:pPr>
            <a:r>
              <a:rPr sz="2200">
                <a:latin typeface="Arial" charset="0"/>
                <a:cs typeface="Arial" charset="0"/>
              </a:rPr>
              <a:t>Root Cause of the Problems</a:t>
            </a:r>
          </a:p>
          <a:p>
            <a:pPr marL="685800" lvl="1" indent="-457200">
              <a:buFont typeface="Calibri" pitchFamily="34" charset="0"/>
              <a:buAutoNum type="arabicPeriod"/>
              <a:defRPr/>
            </a:pPr>
            <a:r>
              <a:rPr sz="2200">
                <a:latin typeface="Arial" charset="0"/>
                <a:cs typeface="Arial" charset="0"/>
              </a:rPr>
              <a:t>Solution for the Problems</a:t>
            </a: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r>
              <a:rPr>
                <a:latin typeface="Arial" charset="0"/>
                <a:cs typeface="Arial" charset="0"/>
              </a:rPr>
              <a:t>We will discuss your observations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940A196A-30C7-4D32-AC02-0A986CE09F1D}"/>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Discussion</a:t>
            </a:r>
          </a:p>
        </p:txBody>
      </p:sp>
      <p:sp>
        <p:nvSpPr>
          <p:cNvPr id="12291" name="Text Placeholder 2">
            <a:extLst>
              <a:ext uri="{FF2B5EF4-FFF2-40B4-BE49-F238E27FC236}">
                <a16:creationId xmlns:a16="http://schemas.microsoft.com/office/drawing/2014/main" id="{5DAA85D3-48C8-478A-AEF7-4F996B249F0D}"/>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457200" indent="-457200">
              <a:buNone/>
            </a:pPr>
            <a:r>
              <a:rPr altLang="en-US"/>
              <a:t>Root Cause of the Problem (as stated in the video)</a:t>
            </a:r>
          </a:p>
          <a:p>
            <a:pPr marL="457200" indent="-457200">
              <a:buFont typeface="Calibri" panose="020F0502020204030204" pitchFamily="34" charset="0"/>
              <a:buAutoNum type="arabicPeriod"/>
            </a:pPr>
            <a:r>
              <a:rPr altLang="en-US"/>
              <a:t>Population</a:t>
            </a:r>
            <a:endParaRPr altLang="en-US">
              <a:sym typeface="Wingdings" panose="05000000000000000000" pitchFamily="2" charset="2"/>
            </a:endParaRPr>
          </a:p>
          <a:p>
            <a:pPr marL="457200" indent="-457200">
              <a:buFont typeface="Symbol" pitchFamily="18" charset="2"/>
              <a:buAutoNum type="arabicPeriod"/>
            </a:pPr>
            <a:r>
              <a:rPr altLang="en-US"/>
              <a:t>New Technology + Old Habits</a:t>
            </a:r>
          </a:p>
          <a:p>
            <a:pPr marL="457200" indent="-457200">
              <a:buFont typeface="Symbol" pitchFamily="18" charset="2"/>
              <a:buAutoNum type="arabicPeriod"/>
            </a:pPr>
            <a:r>
              <a:rPr altLang="en-US"/>
              <a:t>Our Way of Thinking</a:t>
            </a:r>
          </a:p>
          <a:p>
            <a:pPr marL="457200" indent="-457200">
              <a:buNone/>
            </a:pPr>
            <a:endParaRPr lang="en-GB" altLang="en-US"/>
          </a:p>
          <a:p>
            <a:pPr marL="457200" indent="-457200">
              <a:buNone/>
            </a:pPr>
            <a:r>
              <a:rPr lang="en-GB" altLang="en-US">
                <a:sym typeface="Wingdings" panose="05000000000000000000" pitchFamily="2" charset="2"/>
              </a:rPr>
              <a:t>Assumption: The Earth is so big that humans can not have any lasting impact on it</a:t>
            </a:r>
          </a:p>
          <a:p>
            <a:pPr marL="457200" indent="-457200">
              <a:buNone/>
            </a:pPr>
            <a:endParaRPr lang="en-GB" altLang="en-US">
              <a:sym typeface="Wingdings" panose="05000000000000000000" pitchFamily="2" charset="2"/>
            </a:endParaRPr>
          </a:p>
          <a:p>
            <a:pPr marL="457200" indent="-457200">
              <a:buNone/>
            </a:pPr>
            <a:r>
              <a:rPr lang="en-GB" altLang="en-US"/>
              <a:t>What gets us into trouble is not what we don’t know… 			It’s what we know for sure that just ain’t so</a:t>
            </a:r>
          </a:p>
          <a:p>
            <a:pPr marL="457200" indent="-457200">
              <a:buNone/>
            </a:pPr>
            <a:endParaRPr lang="en-GB" altLang="en-US">
              <a:sym typeface="Wingdings" panose="05000000000000000000" pitchFamily="2" charset="2"/>
            </a:endParaRPr>
          </a:p>
          <a:p>
            <a:pPr marL="457200" indent="-457200">
              <a:buNone/>
            </a:pPr>
            <a:r>
              <a:rPr lang="en-GB" altLang="en-US">
                <a:sym typeface="Wingdings" panose="05000000000000000000" pitchFamily="2" charset="2"/>
              </a:rPr>
              <a:t>With incorrect assumptions, the recognition &amp;  fulfilment is also incorrect, i.e. it is not mutually enriching with Nature nor mutually fulfilling for Human Being</a:t>
            </a:r>
          </a:p>
          <a:p>
            <a:pPr marL="457200" indent="-457200">
              <a:buNone/>
            </a:pPr>
            <a:endParaRPr alt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3">
            <a:extLst>
              <a:ext uri="{FF2B5EF4-FFF2-40B4-BE49-F238E27FC236}">
                <a16:creationId xmlns:a16="http://schemas.microsoft.com/office/drawing/2014/main" id="{69D417B3-3AD3-4A5D-AD58-EA42FAC2C82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Suggestions about Solution (Technology)</a:t>
            </a:r>
            <a:endParaRPr lang="en-GB" altLang="en-US"/>
          </a:p>
        </p:txBody>
      </p:sp>
      <p:sp>
        <p:nvSpPr>
          <p:cNvPr id="2" name="Text Placeholder 1">
            <a:extLst>
              <a:ext uri="{FF2B5EF4-FFF2-40B4-BE49-F238E27FC236}">
                <a16:creationId xmlns:a16="http://schemas.microsoft.com/office/drawing/2014/main" id="{BD1BF556-0E7F-4FA8-ACFD-41DD0FC46BE7}"/>
              </a:ext>
            </a:extLst>
          </p:cNvPr>
          <p:cNvSpPr>
            <a:spLocks noGrp="1"/>
          </p:cNvSpPr>
          <p:nvPr>
            <p:ph type="body" sz="quarter" idx="13"/>
          </p:nvPr>
        </p:nvSpPr>
        <p:spPr/>
        <p:txBody>
          <a:bodyPr/>
          <a:lstStyle/>
          <a:p>
            <a:endParaRPr lang="en-IN"/>
          </a:p>
        </p:txBody>
      </p:sp>
      <p:pic>
        <p:nvPicPr>
          <p:cNvPr id="13314" name="Content Placeholder 4">
            <a:extLst>
              <a:ext uri="{FF2B5EF4-FFF2-40B4-BE49-F238E27FC236}">
                <a16:creationId xmlns:a16="http://schemas.microsoft.com/office/drawing/2014/main" id="{8F35079B-DF32-46F8-AE23-445B3DB81315}"/>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2">
            <a:extLst>
              <a:ext uri="{FF2B5EF4-FFF2-40B4-BE49-F238E27FC236}">
                <a16:creationId xmlns:a16="http://schemas.microsoft.com/office/drawing/2014/main" id="{5EABBDBF-8E75-40C5-BD57-AA6A988CEB07}"/>
              </a:ext>
            </a:extLst>
          </p:cNvPr>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endParaRPr lang="en-GB" altLang="en-US">
              <a:cs typeface="Arial" panose="020B0604020202020204" pitchFamily="34" charset="0"/>
            </a:endParaRPr>
          </a:p>
          <a:p>
            <a:pPr>
              <a:buFont typeface="Arial" panose="020B0604020202020204" pitchFamily="34" charset="0"/>
              <a:buNone/>
            </a:pPr>
            <a:endParaRPr lang="en-GB" altLang="en-US">
              <a:cs typeface="Arial" panose="020B0604020202020204" pitchFamily="34" charset="0"/>
            </a:endParaRPr>
          </a:p>
          <a:p>
            <a:pPr>
              <a:buFont typeface="Arial" panose="020B0604020202020204" pitchFamily="34" charset="0"/>
              <a:buNone/>
            </a:pPr>
            <a:endParaRPr lang="en-GB" altLang="en-US">
              <a:cs typeface="Arial" panose="020B0604020202020204" pitchFamily="34" charset="0"/>
            </a:endParaRPr>
          </a:p>
          <a:p>
            <a:pPr>
              <a:buFont typeface="Arial" panose="020B0604020202020204" pitchFamily="34" charset="0"/>
              <a:buNone/>
            </a:pPr>
            <a:endParaRPr lang="en-US" altLang="en-US">
              <a:cs typeface="Arial" panose="020B0604020202020204" pitchFamily="34" charset="0"/>
            </a:endParaRPr>
          </a:p>
          <a:p>
            <a:pPr>
              <a:buFont typeface="Arial" panose="020B0604020202020204" pitchFamily="34" charset="0"/>
              <a:buNone/>
            </a:pPr>
            <a:endParaRPr lang="en-US" altLang="en-US">
              <a:cs typeface="Arial" panose="020B0604020202020204" pitchFamily="34" charset="0"/>
            </a:endParaRPr>
          </a:p>
          <a:p>
            <a:pPr>
              <a:buFont typeface="Arial" panose="020B0604020202020204" pitchFamily="34" charset="0"/>
              <a:buNone/>
            </a:pPr>
            <a:endParaRPr lang="en-US" altLang="en-US">
              <a:cs typeface="Arial" panose="020B0604020202020204" pitchFamily="34" charset="0"/>
            </a:endParaRPr>
          </a:p>
          <a:p>
            <a:pPr>
              <a:buFont typeface="Arial" panose="020B0604020202020204" pitchFamily="34" charset="0"/>
              <a:buNone/>
            </a:pPr>
            <a:endParaRPr lang="en-US" altLang="en-US">
              <a:cs typeface="Arial" panose="020B0604020202020204" pitchFamily="34" charset="0"/>
            </a:endParaRPr>
          </a:p>
          <a:p>
            <a:pPr>
              <a:buFont typeface="Arial" panose="020B0604020202020204" pitchFamily="34" charset="0"/>
              <a:buNone/>
            </a:pPr>
            <a:endParaRPr lang="en-US" altLang="en-US" sz="1600">
              <a:cs typeface="Arial" panose="020B0604020202020204" pitchFamily="34" charset="0"/>
            </a:endParaRPr>
          </a:p>
          <a:p>
            <a:pPr>
              <a:buFont typeface="Arial" panose="020B0604020202020204" pitchFamily="34" charset="0"/>
              <a:buNone/>
            </a:pPr>
            <a:r>
              <a:rPr lang="en-US" altLang="en-US">
                <a:cs typeface="Arial" panose="020B0604020202020204" pitchFamily="34" charset="0"/>
              </a:rPr>
              <a:t>Problem – </a:t>
            </a:r>
            <a:r>
              <a:rPr lang="en-US" altLang="en-US">
                <a:solidFill>
                  <a:srgbClr val="FF0000"/>
                </a:solidFill>
                <a:cs typeface="Arial" panose="020B0604020202020204" pitchFamily="34" charset="0"/>
              </a:rPr>
              <a:t>Population, old habits,</a:t>
            </a:r>
          </a:p>
          <a:p>
            <a:pPr>
              <a:buFont typeface="Arial" panose="020B0604020202020204" pitchFamily="34" charset="0"/>
              <a:buNone/>
            </a:pPr>
            <a:r>
              <a:rPr lang="en-US" altLang="en-US">
                <a:solidFill>
                  <a:srgbClr val="FF0000"/>
                </a:solidFill>
                <a:cs typeface="Arial" panose="020B0604020202020204" pitchFamily="34" charset="0"/>
              </a:rPr>
              <a:t>Our way of thinking</a:t>
            </a:r>
          </a:p>
          <a:p>
            <a:pPr>
              <a:buFont typeface="Arial" panose="020B0604020202020204" pitchFamily="34" charset="0"/>
              <a:buNone/>
            </a:pPr>
            <a:r>
              <a:rPr lang="en-US" altLang="en-US">
                <a:solidFill>
                  <a:srgbClr val="1E00AA"/>
                </a:solidFill>
                <a:cs typeface="Arial" panose="020B0604020202020204" pitchFamily="34" charset="0"/>
              </a:rPr>
              <a:t>(or only symptom?)</a:t>
            </a:r>
          </a:p>
          <a:p>
            <a:pPr>
              <a:buFont typeface="Arial" panose="020B0604020202020204" pitchFamily="34" charset="0"/>
              <a:buNone/>
            </a:pPr>
            <a:endParaRPr lang="en-US" altLang="en-US" sz="1200">
              <a:cs typeface="Arial" panose="020B0604020202020204" pitchFamily="34" charset="0"/>
            </a:endParaRPr>
          </a:p>
          <a:p>
            <a:pPr>
              <a:buFont typeface="Arial" panose="020B0604020202020204" pitchFamily="34" charset="0"/>
              <a:buNone/>
            </a:pPr>
            <a:endParaRPr lang="en-US" altLang="en-US" sz="1200">
              <a:cs typeface="Arial" panose="020B0604020202020204" pitchFamily="34" charset="0"/>
            </a:endParaRPr>
          </a:p>
          <a:p>
            <a:pPr>
              <a:buFont typeface="Arial" panose="020B0604020202020204" pitchFamily="34" charset="0"/>
              <a:buNone/>
            </a:pPr>
            <a:r>
              <a:rPr lang="en-US" altLang="en-US">
                <a:cs typeface="Arial" panose="020B0604020202020204" pitchFamily="34" charset="0"/>
              </a:rPr>
              <a:t>Action taken to get rid of it – </a:t>
            </a:r>
            <a:r>
              <a:rPr lang="en-US" altLang="en-US">
                <a:solidFill>
                  <a:srgbClr val="FF0000"/>
                </a:solidFill>
                <a:cs typeface="Arial" panose="020B0604020202020204" pitchFamily="34" charset="0"/>
              </a:rPr>
              <a:t>Technology</a:t>
            </a:r>
          </a:p>
          <a:p>
            <a:pPr>
              <a:buFont typeface="Arial" panose="020B0604020202020204" pitchFamily="34" charset="0"/>
              <a:buNone/>
            </a:pPr>
            <a:r>
              <a:rPr lang="en-US" altLang="en-US">
                <a:solidFill>
                  <a:srgbClr val="1E00AA"/>
                </a:solidFill>
                <a:cs typeface="Arial" panose="020B0604020202020204" pitchFamily="34" charset="0"/>
              </a:rPr>
              <a:t>(or symptomatic relief – Temporary?)</a:t>
            </a:r>
            <a:endParaRPr lang="en-GB" altLang="en-US">
              <a:solidFill>
                <a:srgbClr val="1E00AA"/>
              </a:solidFill>
              <a:cs typeface="Arial" panose="020B0604020202020204" pitchFamily="34" charset="0"/>
            </a:endParaRPr>
          </a:p>
        </p:txBody>
      </p:sp>
      <p:sp>
        <p:nvSpPr>
          <p:cNvPr id="4100" name="Content Placeholder 7">
            <a:extLst>
              <a:ext uri="{FF2B5EF4-FFF2-40B4-BE49-F238E27FC236}">
                <a16:creationId xmlns:a16="http://schemas.microsoft.com/office/drawing/2014/main" id="{B8DDF05B-8EDF-4DB7-A1D1-507DD9444951}"/>
              </a:ext>
            </a:extLst>
          </p:cNvPr>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Calibri" panose="020F0502020204030204" pitchFamily="34" charset="0"/>
              <a:buAutoNum type="arabicPeriod"/>
            </a:pPr>
            <a:r>
              <a:rPr lang="en-US" altLang="en-US">
                <a:cs typeface="Arial" panose="020B0604020202020204" pitchFamily="34" charset="0"/>
              </a:rPr>
              <a:t>Clarity of All Encompassing Solution (Samadhan)</a:t>
            </a:r>
            <a:endParaRPr lang="en-US" altLang="en-US" b="1">
              <a:cs typeface="Arial" panose="020B0604020202020204" pitchFamily="34" charset="0"/>
            </a:endParaRPr>
          </a:p>
          <a:p>
            <a:pPr marL="457200" indent="-457200">
              <a:buNone/>
            </a:pPr>
            <a:r>
              <a:rPr lang="en-US" altLang="en-US">
                <a:cs typeface="Arial" panose="020B0604020202020204" pitchFamily="34" charset="0"/>
              </a:rPr>
              <a:t>2.	Effort for All Encompassing Solution</a:t>
            </a:r>
          </a:p>
          <a:p>
            <a:pPr marL="457200" indent="-457200">
              <a:buNone/>
            </a:pPr>
            <a:r>
              <a:rPr lang="en-US" altLang="en-US" b="1">
                <a:cs typeface="Arial" panose="020B0604020202020204" pitchFamily="34" charset="0"/>
              </a:rPr>
              <a:t>	Human Education,</a:t>
            </a:r>
          </a:p>
          <a:p>
            <a:pPr marL="457200" indent="-457200">
              <a:buNone/>
            </a:pPr>
            <a:r>
              <a:rPr lang="en-US" altLang="en-US" b="1">
                <a:cs typeface="Arial" panose="020B0604020202020204" pitchFamily="34" charset="0"/>
              </a:rPr>
              <a:t>	Human Conduct,</a:t>
            </a:r>
          </a:p>
          <a:p>
            <a:pPr marL="457200" indent="-457200">
              <a:buNone/>
            </a:pPr>
            <a:r>
              <a:rPr lang="en-US" altLang="en-US" b="1">
                <a:cs typeface="Arial" panose="020B0604020202020204" pitchFamily="34" charset="0"/>
              </a:rPr>
              <a:t>	Human Constitution,</a:t>
            </a:r>
          </a:p>
          <a:p>
            <a:pPr marL="457200" indent="-457200">
              <a:buNone/>
            </a:pPr>
            <a:r>
              <a:rPr lang="en-US" altLang="en-US" b="1">
                <a:cs typeface="Arial" panose="020B0604020202020204" pitchFamily="34" charset="0"/>
              </a:rPr>
              <a:t>	Human Order</a:t>
            </a:r>
          </a:p>
          <a:p>
            <a:pPr marL="457200" indent="-457200">
              <a:buNone/>
            </a:pPr>
            <a:r>
              <a:rPr lang="en-US" altLang="en-US">
                <a:cs typeface="Arial" panose="020B0604020202020204" pitchFamily="34" charset="0"/>
              </a:rPr>
              <a:t>3.	Problem – Analysis in the light of Samadhan – </a:t>
            </a:r>
            <a:r>
              <a:rPr lang="en-US" altLang="en-US" b="1">
                <a:solidFill>
                  <a:srgbClr val="FF0000"/>
                </a:solidFill>
                <a:cs typeface="Arial" panose="020B0604020202020204" pitchFamily="34" charset="0"/>
              </a:rPr>
              <a:t>Inhuman Conduct</a:t>
            </a:r>
            <a:r>
              <a:rPr lang="en-US" altLang="en-US" b="1">
                <a:cs typeface="Arial" panose="020B0604020202020204" pitchFamily="34" charset="0"/>
              </a:rPr>
              <a:t> </a:t>
            </a:r>
            <a:r>
              <a:rPr lang="en-US" altLang="en-US">
                <a:cs typeface="Arial" panose="020B0604020202020204" pitchFamily="34" charset="0"/>
              </a:rPr>
              <a:t> (</a:t>
            </a:r>
            <a:r>
              <a:rPr lang="en-US" altLang="en-US">
                <a:solidFill>
                  <a:srgbClr val="FF0000"/>
                </a:solidFill>
                <a:cs typeface="Arial" panose="020B0604020202020204" pitchFamily="34" charset="0"/>
              </a:rPr>
              <a:t>exploitation of nature, domination… are only the symptoms</a:t>
            </a:r>
            <a:r>
              <a:rPr lang="en-US" altLang="en-US">
                <a:cs typeface="Arial" panose="020B0604020202020204" pitchFamily="34" charset="0"/>
              </a:rPr>
              <a:t>)</a:t>
            </a:r>
          </a:p>
          <a:p>
            <a:pPr marL="457200" indent="-457200">
              <a:buNone/>
            </a:pPr>
            <a:r>
              <a:rPr lang="en-US" altLang="en-US">
                <a:cs typeface="Arial" panose="020B0604020202020204" pitchFamily="34" charset="0"/>
              </a:rPr>
              <a:t>4.	Effort for getting rid of problem – </a:t>
            </a:r>
            <a:r>
              <a:rPr lang="en-US" altLang="en-US" b="1">
                <a:cs typeface="Arial" panose="020B0604020202020204" pitchFamily="34" charset="0"/>
              </a:rPr>
              <a:t>Ensure Human Conduct through Human Education</a:t>
            </a:r>
            <a:endParaRPr lang="en-US" altLang="en-US">
              <a:cs typeface="Arial" panose="020B0604020202020204" pitchFamily="34" charset="0"/>
            </a:endParaRPr>
          </a:p>
        </p:txBody>
      </p:sp>
      <p:sp>
        <p:nvSpPr>
          <p:cNvPr id="14339" name="Title 1">
            <a:extLst>
              <a:ext uri="{FF2B5EF4-FFF2-40B4-BE49-F238E27FC236}">
                <a16:creationId xmlns:a16="http://schemas.microsoft.com/office/drawing/2014/main" id="{F8D9D407-8DEA-4E54-B4A7-66434C652B08}"/>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cs typeface="Arial" panose="020B0604020202020204" pitchFamily="34" charset="0"/>
              </a:rPr>
              <a:t>Current  Approach					Work to be Done in Society</a:t>
            </a:r>
            <a:endParaRPr lang="en-GB" altLang="en-US" dirty="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0">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0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0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0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0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978C0F4-0468-40A8-B23A-16D80502B77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Problem (restated)</a:t>
            </a:r>
          </a:p>
        </p:txBody>
      </p:sp>
      <p:sp>
        <p:nvSpPr>
          <p:cNvPr id="3" name="Text Placeholder 2">
            <a:extLst>
              <a:ext uri="{FF2B5EF4-FFF2-40B4-BE49-F238E27FC236}">
                <a16:creationId xmlns:a16="http://schemas.microsoft.com/office/drawing/2014/main" id="{A9A2E4E1-7819-4BA1-BBF8-BA38567157F1}"/>
              </a:ext>
            </a:extLst>
          </p:cNvPr>
          <p:cNvSpPr>
            <a:spLocks noGrp="1"/>
          </p:cNvSpPr>
          <p:nvPr>
            <p:ph type="body" sz="quarter" idx="13"/>
          </p:nvPr>
        </p:nvSpPr>
        <p:spPr/>
        <p:txBody>
          <a:bodyPr/>
          <a:lstStyle/>
          <a:p>
            <a:pPr marL="457200" indent="-457200">
              <a:buFont typeface="Symbol" pitchFamily="18" charset="2"/>
              <a:buAutoNum type="arabicPeriod"/>
              <a:defRPr/>
            </a:pPr>
            <a:r>
              <a:rPr lang="en-GB">
                <a:solidFill>
                  <a:schemeClr val="tx1">
                    <a:lumMod val="50000"/>
                    <a:lumOff val="50000"/>
                  </a:schemeClr>
                </a:solidFill>
                <a:latin typeface="Arial" charset="0"/>
                <a:cs typeface="Arial" charset="0"/>
              </a:rPr>
              <a:t>Population</a:t>
            </a:r>
            <a:r>
              <a:rPr lang="en-GB">
                <a:latin typeface="Arial" charset="0"/>
                <a:cs typeface="Arial" charset="0"/>
              </a:rPr>
              <a:t> </a:t>
            </a:r>
            <a:r>
              <a:rPr lang="en-GB">
                <a:latin typeface="Arial" charset="0"/>
                <a:cs typeface="Arial" charset="0"/>
                <a:sym typeface="Wingdings" pitchFamily="2" charset="2"/>
              </a:rPr>
              <a:t> </a:t>
            </a:r>
            <a:r>
              <a:rPr lang="en-GB">
                <a:sym typeface="Wingdings" pitchFamily="2" charset="2"/>
              </a:rPr>
              <a:t>Population without Right Understanding</a:t>
            </a:r>
            <a:endParaRPr lang="en-GB"/>
          </a:p>
          <a:p>
            <a:pPr marL="457200" indent="-457200">
              <a:buFont typeface="Symbol" pitchFamily="18" charset="2"/>
              <a:buAutoNum type="arabicPeriod"/>
              <a:defRPr/>
            </a:pPr>
            <a:r>
              <a:rPr lang="en-GB">
                <a:solidFill>
                  <a:schemeClr val="tx1">
                    <a:lumMod val="50000"/>
                    <a:lumOff val="50000"/>
                  </a:schemeClr>
                </a:solidFill>
                <a:latin typeface="Arial" charset="0"/>
                <a:cs typeface="Arial" charset="0"/>
              </a:rPr>
              <a:t>New Technology + Old Habits </a:t>
            </a:r>
            <a:r>
              <a:rPr lang="en-GB">
                <a:latin typeface="Arial" charset="0"/>
                <a:cs typeface="Arial" charset="0"/>
                <a:sym typeface="Wingdings" pitchFamily="2" charset="2"/>
              </a:rPr>
              <a:t> </a:t>
            </a:r>
            <a:r>
              <a:rPr lang="en-GB"/>
              <a:t>Technology developed and used </a:t>
            </a:r>
            <a:r>
              <a:rPr lang="en-GB">
                <a:sym typeface="Wingdings" pitchFamily="2" charset="2"/>
              </a:rPr>
              <a:t>without Right Understanding i.e. </a:t>
            </a:r>
            <a:r>
              <a:rPr lang="en-GB"/>
              <a:t>with wrong assumptions</a:t>
            </a:r>
            <a:endParaRPr lang="en-GB">
              <a:latin typeface="Arial" charset="0"/>
              <a:cs typeface="Arial" charset="0"/>
            </a:endParaRPr>
          </a:p>
          <a:p>
            <a:pPr marL="457200" indent="-457200">
              <a:buFont typeface="Symbol" pitchFamily="18" charset="2"/>
              <a:buAutoNum type="arabicPeriod"/>
              <a:defRPr/>
            </a:pPr>
            <a:r>
              <a:rPr lang="en-GB">
                <a:solidFill>
                  <a:schemeClr val="tx1">
                    <a:lumMod val="50000"/>
                    <a:lumOff val="50000"/>
                  </a:schemeClr>
                </a:solidFill>
                <a:latin typeface="Arial" charset="0"/>
                <a:cs typeface="Arial" charset="0"/>
              </a:rPr>
              <a:t>Our Way of Thinking </a:t>
            </a:r>
            <a:r>
              <a:rPr lang="en-GB">
                <a:latin typeface="Arial" charset="0"/>
                <a:cs typeface="Arial" charset="0"/>
                <a:sym typeface="Wingdings" pitchFamily="2" charset="2"/>
              </a:rPr>
              <a:t> Thinking on the basis of </a:t>
            </a:r>
            <a:r>
              <a:rPr lang="en-GB"/>
              <a:t>wrong assumptions (preconditioning, sensation)</a:t>
            </a:r>
            <a:endParaRPr lang="en-GB">
              <a:latin typeface="Arial" charset="0"/>
              <a:cs typeface="Arial" charset="0"/>
            </a:endParaRPr>
          </a:p>
          <a:p>
            <a:pPr marL="457200" indent="-457200">
              <a:buNone/>
              <a:defRPr/>
            </a:pPr>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838C62-4E8C-4E97-B27C-C22927EB9422}"/>
              </a:ext>
            </a:extLst>
          </p:cNvPr>
          <p:cNvSpPr/>
          <p:nvPr/>
        </p:nvSpPr>
        <p:spPr>
          <a:xfrm>
            <a:off x="0" y="6400800"/>
            <a:ext cx="12192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Rectangle 25">
            <a:extLst>
              <a:ext uri="{FF2B5EF4-FFF2-40B4-BE49-F238E27FC236}">
                <a16:creationId xmlns:a16="http://schemas.microsoft.com/office/drawing/2014/main" id="{EB2BFB2A-3289-413B-99F5-DAEEC4280F6F}"/>
              </a:ext>
            </a:extLst>
          </p:cNvPr>
          <p:cNvSpPr/>
          <p:nvPr/>
        </p:nvSpPr>
        <p:spPr>
          <a:xfrm>
            <a:off x="2133600" y="3560763"/>
            <a:ext cx="8458200" cy="7064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4" name="Rectangle 23">
            <a:extLst>
              <a:ext uri="{FF2B5EF4-FFF2-40B4-BE49-F238E27FC236}">
                <a16:creationId xmlns:a16="http://schemas.microsoft.com/office/drawing/2014/main" id="{D082DF9D-AEB7-4666-B4FF-A85D1D3BC4BC}"/>
              </a:ext>
            </a:extLst>
          </p:cNvPr>
          <p:cNvSpPr/>
          <p:nvPr/>
        </p:nvSpPr>
        <p:spPr>
          <a:xfrm>
            <a:off x="2133600" y="5867400"/>
            <a:ext cx="8456613" cy="990600"/>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5" name="Rectangle 24">
            <a:extLst>
              <a:ext uri="{FF2B5EF4-FFF2-40B4-BE49-F238E27FC236}">
                <a16:creationId xmlns:a16="http://schemas.microsoft.com/office/drawing/2014/main" id="{E246E6D1-2167-4B2A-94C8-5E5C73D95D7E}"/>
              </a:ext>
            </a:extLst>
          </p:cNvPr>
          <p:cNvSpPr/>
          <p:nvPr/>
        </p:nvSpPr>
        <p:spPr>
          <a:xfrm>
            <a:off x="2133600" y="4683125"/>
            <a:ext cx="8456613" cy="11842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4582" name="Title 1">
            <a:extLst>
              <a:ext uri="{FF2B5EF4-FFF2-40B4-BE49-F238E27FC236}">
                <a16:creationId xmlns:a16="http://schemas.microsoft.com/office/drawing/2014/main" id="{63E364B1-5A17-4B30-A297-6A257A4857E2}"/>
              </a:ext>
            </a:extLst>
          </p:cNvPr>
          <p:cNvSpPr>
            <a:spLocks noGrp="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anose="05050102010706020507" pitchFamily="18" charset="2"/>
              <a:buNone/>
            </a:pPr>
            <a:r>
              <a:rPr lang="en-US" altLang="en-US">
                <a:cs typeface="Arial" panose="020B0604020202020204" pitchFamily="34" charset="0"/>
              </a:rPr>
              <a:t>Based on Understanding Nature, Human Being can Decide its Role vis-à-vis each Order</a:t>
            </a:r>
            <a:endParaRPr lang="en-US" altLang="en-US"/>
          </a:p>
        </p:txBody>
      </p:sp>
      <p:graphicFrame>
        <p:nvGraphicFramePr>
          <p:cNvPr id="23" name="Table 22">
            <a:extLst>
              <a:ext uri="{FF2B5EF4-FFF2-40B4-BE49-F238E27FC236}">
                <a16:creationId xmlns:a16="http://schemas.microsoft.com/office/drawing/2014/main" id="{89EC511B-B9BD-4FDD-A116-57BA0972584E}"/>
              </a:ext>
            </a:extLst>
          </p:cNvPr>
          <p:cNvGraphicFramePr>
            <a:graphicFrameLocks noGrp="1"/>
          </p:cNvGraphicFramePr>
          <p:nvPr/>
        </p:nvGraphicFramePr>
        <p:xfrm>
          <a:off x="38100" y="533400"/>
          <a:ext cx="10612438" cy="6388120"/>
        </p:xfrm>
        <a:graphic>
          <a:graphicData uri="http://schemas.openxmlformats.org/drawingml/2006/table">
            <a:tbl>
              <a:tblPr/>
              <a:tblGrid>
                <a:gridCol w="1053882">
                  <a:extLst>
                    <a:ext uri="{9D8B030D-6E8A-4147-A177-3AD203B41FA5}">
                      <a16:colId xmlns:a16="http://schemas.microsoft.com/office/drawing/2014/main" val="20000"/>
                    </a:ext>
                  </a:extLst>
                </a:gridCol>
                <a:gridCol w="1032845">
                  <a:extLst>
                    <a:ext uri="{9D8B030D-6E8A-4147-A177-3AD203B41FA5}">
                      <a16:colId xmlns:a16="http://schemas.microsoft.com/office/drawing/2014/main" val="20001"/>
                    </a:ext>
                  </a:extLst>
                </a:gridCol>
                <a:gridCol w="2252908">
                  <a:extLst>
                    <a:ext uri="{9D8B030D-6E8A-4147-A177-3AD203B41FA5}">
                      <a16:colId xmlns:a16="http://schemas.microsoft.com/office/drawing/2014/main" val="20002"/>
                    </a:ext>
                  </a:extLst>
                </a:gridCol>
                <a:gridCol w="2463264">
                  <a:extLst>
                    <a:ext uri="{9D8B030D-6E8A-4147-A177-3AD203B41FA5}">
                      <a16:colId xmlns:a16="http://schemas.microsoft.com/office/drawing/2014/main" val="20003"/>
                    </a:ext>
                  </a:extLst>
                </a:gridCol>
                <a:gridCol w="2209249">
                  <a:extLst>
                    <a:ext uri="{9D8B030D-6E8A-4147-A177-3AD203B41FA5}">
                      <a16:colId xmlns:a16="http://schemas.microsoft.com/office/drawing/2014/main" val="20004"/>
                    </a:ext>
                  </a:extLst>
                </a:gridCol>
                <a:gridCol w="1600290">
                  <a:extLst>
                    <a:ext uri="{9D8B030D-6E8A-4147-A177-3AD203B41FA5}">
                      <a16:colId xmlns:a16="http://schemas.microsoft.com/office/drawing/2014/main" val="20005"/>
                    </a:ext>
                  </a:extLst>
                </a:gridCol>
              </a:tblGrid>
              <a:tr h="914380">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ORDERS </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2060"/>
                          </a:solidFill>
                          <a:effectLst/>
                          <a:latin typeface="Arial" panose="020B0604020202020204" pitchFamily="34" charset="0"/>
                          <a:cs typeface="Times New Roman" panose="02020603050405020304" pitchFamily="18" charset="0"/>
                        </a:rPr>
                        <a:t>4 </a:t>
                      </a:r>
                      <a:r>
                        <a:rPr kumimoji="0" lang="en-US" altLang="en-US" sz="2000" b="1" i="0" u="none" strike="noStrike" cap="none" normalizeH="0" baseline="0" dirty="0" err="1">
                          <a:ln>
                            <a:noFill/>
                          </a:ln>
                          <a:solidFill>
                            <a:srgbClr val="002060"/>
                          </a:solidFill>
                          <a:effectLst/>
                          <a:latin typeface="Kruti Dev 010" pitchFamily="2" charset="0"/>
                          <a:cs typeface="Times New Roman" panose="02020603050405020304" pitchFamily="18" charset="0"/>
                        </a:rPr>
                        <a:t>voLFkk</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UNITS</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bdkbZ</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ACTIVITY</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fØz;k</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NATURAL CHARACTERISTIC</a:t>
                      </a: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rgbClr val="002060"/>
                          </a:solidFill>
                          <a:effectLst/>
                          <a:latin typeface="Kruti Dev 010" pitchFamily="2" charset="0"/>
                          <a:cs typeface="Times New Roman" panose="02020603050405020304" pitchFamily="18" charset="0"/>
                        </a:rPr>
                        <a:t>LoHkko</a:t>
                      </a:r>
                      <a:r>
                        <a:rPr kumimoji="0" lang="en-US" altLang="en-US" sz="12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hi-IN" altLang="en-US" sz="1100" b="0" i="0" u="none" strike="noStrike" cap="none" normalizeH="0" baseline="0" dirty="0">
                          <a:ln>
                            <a:noFill/>
                          </a:ln>
                          <a:solidFill>
                            <a:srgbClr val="1E00AA"/>
                          </a:solidFill>
                          <a:effectLst/>
                          <a:latin typeface="Kruti Dev 010" pitchFamily="2" charset="0"/>
                          <a:cs typeface="Arial" panose="020B0604020202020204" pitchFamily="34" charset="0"/>
                        </a:rPr>
                        <a:t> </a:t>
                      </a:r>
                      <a:r>
                        <a:rPr kumimoji="0" lang="en-US" altLang="en-US" sz="1200" b="1" i="0" u="none" strike="noStrike" cap="none" normalizeH="0" baseline="0" dirty="0" err="1">
                          <a:ln>
                            <a:noFill/>
                          </a:ln>
                          <a:solidFill>
                            <a:srgbClr val="1E00AA"/>
                          </a:solidFill>
                          <a:effectLst/>
                          <a:latin typeface="Kruti Dev 010" pitchFamily="2" charset="0"/>
                          <a:cs typeface="Arial" panose="020B0604020202020204" pitchFamily="34" charset="0"/>
                        </a:rPr>
                        <a:t>O;oLFkk</a:t>
                      </a:r>
                      <a:r>
                        <a:rPr kumimoji="0" lang="en-US" altLang="en-US" sz="1200" b="1" i="0" u="none" strike="noStrike" cap="none" normalizeH="0" baseline="0" dirty="0">
                          <a:ln>
                            <a:noFill/>
                          </a:ln>
                          <a:solidFill>
                            <a:srgbClr val="1E00AA"/>
                          </a:solidFill>
                          <a:effectLst/>
                          <a:latin typeface="Kruti Dev 010" pitchFamily="2" charset="0"/>
                          <a:cs typeface="Arial" panose="020B0604020202020204" pitchFamily="34" charset="0"/>
                        </a:rPr>
                        <a:t> </a:t>
                      </a:r>
                      <a:r>
                        <a:rPr kumimoji="0" lang="en-US" altLang="en-US" sz="1200" b="1" i="0" u="none" strike="noStrike" cap="none" normalizeH="0" baseline="0" dirty="0" err="1">
                          <a:ln>
                            <a:noFill/>
                          </a:ln>
                          <a:solidFill>
                            <a:srgbClr val="1E00AA"/>
                          </a:solidFill>
                          <a:effectLst/>
                          <a:latin typeface="Kruti Dev 010" pitchFamily="2" charset="0"/>
                          <a:cs typeface="Arial" panose="020B0604020202020204" pitchFamily="34" charset="0"/>
                        </a:rPr>
                        <a:t>esa</a:t>
                      </a:r>
                      <a:r>
                        <a:rPr kumimoji="0" lang="en-US" altLang="en-US" sz="1200" b="1" i="0" u="none" strike="noStrike" cap="none" normalizeH="0" baseline="0" dirty="0">
                          <a:ln>
                            <a:noFill/>
                          </a:ln>
                          <a:solidFill>
                            <a:srgbClr val="1E00AA"/>
                          </a:solidFill>
                          <a:effectLst/>
                          <a:latin typeface="Kruti Dev 010" pitchFamily="2" charset="0"/>
                          <a:cs typeface="Arial" panose="020B0604020202020204" pitchFamily="34" charset="0"/>
                        </a:rPr>
                        <a:t> </a:t>
                      </a:r>
                      <a:r>
                        <a:rPr kumimoji="0" lang="en-US" altLang="en-US" sz="1200" b="1" i="0" u="none" strike="noStrike" cap="none" normalizeH="0" baseline="0" dirty="0" err="1">
                          <a:ln>
                            <a:noFill/>
                          </a:ln>
                          <a:solidFill>
                            <a:srgbClr val="1E00AA"/>
                          </a:solidFill>
                          <a:effectLst/>
                          <a:latin typeface="Kruti Dev 010" pitchFamily="2" charset="0"/>
                          <a:cs typeface="Arial" panose="020B0604020202020204" pitchFamily="34" charset="0"/>
                        </a:rPr>
                        <a:t>Hkkxhnkjh</a:t>
                      </a:r>
                      <a:endParaRPr kumimoji="0" lang="en-US" altLang="en-US" sz="1200" b="1" i="0" u="none" strike="noStrike" cap="none" normalizeH="0" baseline="0" dirty="0">
                        <a:ln>
                          <a:noFill/>
                        </a:ln>
                        <a:solidFill>
                          <a:srgbClr val="002060"/>
                        </a:solidFill>
                        <a:effectLst/>
                        <a:latin typeface="Kruti Dev 010" pitchFamily="2"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Participation in larger order)</a:t>
                      </a: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INNATENESS</a:t>
                      </a: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kkj.kk</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keZ</a:t>
                      </a:r>
                      <a:endPar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rgbClr val="1E00AA"/>
                          </a:solidFill>
                          <a:effectLst/>
                          <a:latin typeface="Kruti Dev 010" pitchFamily="2" charset="0"/>
                          <a:cs typeface="Arial" panose="020B0604020202020204" pitchFamily="34" charset="0"/>
                        </a:rPr>
                        <a:t>Lo;a</a:t>
                      </a:r>
                      <a:r>
                        <a:rPr kumimoji="0" lang="en-US" altLang="en-US" sz="1400" b="0" i="0" u="none" strike="noStrike" cap="none" normalizeH="0" baseline="0" dirty="0">
                          <a:ln>
                            <a:noFill/>
                          </a:ln>
                          <a:solidFill>
                            <a:srgbClr val="1E00AA"/>
                          </a:solidFill>
                          <a:effectLst/>
                          <a:latin typeface="Kruti Dev 010" pitchFamily="2" charset="0"/>
                          <a:cs typeface="Arial" panose="020B0604020202020204" pitchFamily="34" charset="0"/>
                        </a:rPr>
                        <a:t> </a:t>
                      </a:r>
                      <a:r>
                        <a:rPr kumimoji="0" lang="en-US" altLang="en-US" sz="1400" b="0" i="0" u="none" strike="noStrike" cap="none" normalizeH="0" baseline="0" dirty="0" err="1">
                          <a:ln>
                            <a:noFill/>
                          </a:ln>
                          <a:solidFill>
                            <a:srgbClr val="1E00AA"/>
                          </a:solidFill>
                          <a:effectLst/>
                          <a:latin typeface="Kruti Dev 010" pitchFamily="2" charset="0"/>
                          <a:cs typeface="Arial" panose="020B0604020202020204" pitchFamily="34" charset="0"/>
                        </a:rPr>
                        <a:t>esa</a:t>
                      </a:r>
                      <a:r>
                        <a:rPr kumimoji="0" lang="en-US" altLang="en-US" sz="1400" b="0" i="0" u="none" strike="noStrike" cap="none" normalizeH="0" baseline="0" dirty="0">
                          <a:ln>
                            <a:noFill/>
                          </a:ln>
                          <a:solidFill>
                            <a:srgbClr val="1E00AA"/>
                          </a:solidFill>
                          <a:effectLst/>
                          <a:latin typeface="Kruti Dev 010" pitchFamily="2" charset="0"/>
                          <a:cs typeface="Arial" panose="020B0604020202020204" pitchFamily="34" charset="0"/>
                        </a:rPr>
                        <a:t> </a:t>
                      </a:r>
                      <a:r>
                        <a:rPr kumimoji="0" lang="en-US" altLang="en-US" sz="1400" b="0" i="0" u="none" strike="noStrike" cap="none" normalizeH="0" baseline="0" dirty="0" err="1">
                          <a:ln>
                            <a:noFill/>
                          </a:ln>
                          <a:solidFill>
                            <a:srgbClr val="1E00AA"/>
                          </a:solidFill>
                          <a:effectLst/>
                          <a:latin typeface="Kruti Dev 010" pitchFamily="2" charset="0"/>
                          <a:cs typeface="Arial" panose="020B0604020202020204" pitchFamily="34" charset="0"/>
                        </a:rPr>
                        <a:t>O;oLFkk</a:t>
                      </a: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(Self-</a:t>
                      </a:r>
                      <a:r>
                        <a:rPr kumimoji="0" lang="en-US" altLang="en-US" sz="1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organisation</a:t>
                      </a: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INHERITANCE</a:t>
                      </a:r>
                      <a:endParaRPr kumimoji="0" lang="en-US"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vuq’kaxh;rk</a:t>
                      </a: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10000"/>
                  </a:ext>
                </a:extLst>
              </a:tr>
              <a:tr h="914329">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Physical</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err="1">
                          <a:ln>
                            <a:noFill/>
                          </a:ln>
                          <a:solidFill>
                            <a:srgbClr val="002060"/>
                          </a:solidFill>
                          <a:effectLst/>
                          <a:latin typeface="Kruti Dev 010" pitchFamily="2" charset="0"/>
                          <a:cs typeface="Times New Roman" panose="02020603050405020304" pitchFamily="18" charset="0"/>
                        </a:rPr>
                        <a:t>inkFkZ</a:t>
                      </a:r>
                      <a:endPar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Soil, Metal</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feV~Vh</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kkrq</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Formation-Deformation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jpuk&amp;fojpuk</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Composition-Decomposition</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LakxBu&amp;fo?kVu</a:t>
                      </a:r>
                      <a:endPar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Existence </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vfLrRo</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Constitution based</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Ikfj.kke</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vuq’kaxh</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9324">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chemeClr val="tx1"/>
                          </a:solidFill>
                          <a:effectLst/>
                          <a:latin typeface="Arial" panose="020B0604020202020204" pitchFamily="34" charset="0"/>
                          <a:cs typeface="Times New Roman" panose="02020603050405020304" pitchFamily="18" charset="0"/>
                        </a:rPr>
                        <a:t>Pranic</a:t>
                      </a: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en-US" altLang="en-US" sz="2200" b="1" i="0" u="none" strike="noStrike" cap="none" normalizeH="0" baseline="0" dirty="0" err="1">
                          <a:ln>
                            <a:noFill/>
                          </a:ln>
                          <a:solidFill>
                            <a:srgbClr val="002060"/>
                          </a:solidFill>
                          <a:effectLst/>
                          <a:latin typeface="Kruti Dev 010" pitchFamily="2" charset="0"/>
                          <a:cs typeface="Times New Roman" panose="02020603050405020304" pitchFamily="18" charset="0"/>
                        </a:rPr>
                        <a:t>izk.k</a:t>
                      </a:r>
                      <a:r>
                        <a:rPr kumimoji="0" lang="en-US" altLang="en-US" sz="22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endPar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Plants, Trees</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isM</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ikS</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ks</a:t>
                      </a:r>
                      <a:r>
                        <a:rPr kumimoji="0" lang="en-US" altLang="en-US" sz="18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Respiration</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Kruti Dev 010" pitchFamily="2" charset="0"/>
                          <a:cs typeface="Times New Roman" panose="02020603050405020304" pitchFamily="18" charset="0"/>
                        </a:rPr>
                        <a:t>      </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olu&amp;iz”olu</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  + Nurture-Worsen </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2060"/>
                          </a:solidFill>
                          <a:effectLst/>
                          <a:latin typeface="Kruti Dev 010" pitchFamily="2" charset="0"/>
                          <a:cs typeface="Times New Roman" panose="02020603050405020304" pitchFamily="18" charset="0"/>
                        </a:rPr>
                        <a:t>     lkjd&amp;ekjd</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 Growth</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iqf’V</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Seed based</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2060"/>
                          </a:solidFill>
                          <a:effectLst/>
                          <a:latin typeface="Kruti Dev 010" pitchFamily="2" charset="0"/>
                          <a:cs typeface="Times New Roman" panose="02020603050405020304" pitchFamily="18" charset="0"/>
                        </a:rPr>
                        <a:t>cht vuq’kaxh</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28513">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Animal      </a:t>
                      </a:r>
                      <a:r>
                        <a:rPr kumimoji="0" lang="en-US" altLang="en-US" sz="2200" b="1" i="0" u="none" strike="noStrike" cap="none" normalizeH="0" baseline="0" dirty="0" err="1">
                          <a:ln>
                            <a:noFill/>
                          </a:ln>
                          <a:solidFill>
                            <a:srgbClr val="002060"/>
                          </a:solidFill>
                          <a:effectLst/>
                          <a:latin typeface="Kruti Dev 010" pitchFamily="2" charset="0"/>
                          <a:cs typeface="Times New Roman" panose="02020603050405020304" pitchFamily="18" charset="0"/>
                        </a:rPr>
                        <a:t>tho</a:t>
                      </a:r>
                      <a:r>
                        <a:rPr kumimoji="0" lang="en-US" altLang="en-US" sz="22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endPar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Animals,  Birds </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i”kq</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i</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kh</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in Body</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kjhj</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Selecting-Tasting in I</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p;u@vkLoknu</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 "  in body</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a:ln>
                            <a:noFill/>
                          </a:ln>
                          <a:solidFill>
                            <a:srgbClr val="002060"/>
                          </a:solidFill>
                          <a:effectLst/>
                          <a:latin typeface="Kruti Dev 010" pitchFamily="2" charset="0"/>
                          <a:cs typeface="Times New Roman" panose="02020603050405020304" pitchFamily="18" charset="0"/>
                        </a:rPr>
                        <a:t>“kjhj esa</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Cruelty, Non-cruelty in I</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2060"/>
                          </a:solidFill>
                          <a:effectLst/>
                          <a:latin typeface="Kruti Dev 010" pitchFamily="2" charset="0"/>
                          <a:cs typeface="Arial" panose="020B0604020202020204" pitchFamily="34" charset="0"/>
                        </a:rPr>
                        <a:t>eSa esa Øwjrk] vØwjrk</a:t>
                      </a:r>
                      <a:endParaRPr kumimoji="0" lang="en-US" altLang="en-US" sz="16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in Body</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kjhj</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Will to live in I</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Tkhus</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dh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vk”kk</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i-IN"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i-IN"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Breed based </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2060"/>
                          </a:solidFill>
                          <a:effectLst/>
                          <a:latin typeface="Kruti Dev 010" pitchFamily="2" charset="0"/>
                          <a:cs typeface="Times New Roman" panose="02020603050405020304" pitchFamily="18" charset="0"/>
                        </a:rPr>
                        <a:t>oa”k vuq’kaxh</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51554">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Human        </a:t>
                      </a:r>
                      <a:r>
                        <a:rPr kumimoji="0" lang="en-US" altLang="en-US" sz="2200" b="1" i="0" u="none" strike="noStrike" cap="none" normalizeH="0" baseline="0" dirty="0" err="1">
                          <a:ln>
                            <a:noFill/>
                          </a:ln>
                          <a:solidFill>
                            <a:srgbClr val="002060"/>
                          </a:solidFill>
                          <a:effectLst/>
                          <a:latin typeface="Kruti Dev 010" pitchFamily="2" charset="0"/>
                          <a:cs typeface="Times New Roman" panose="02020603050405020304" pitchFamily="18" charset="0"/>
                        </a:rPr>
                        <a:t>Kku</a:t>
                      </a:r>
                      <a:r>
                        <a:rPr kumimoji="0" lang="en-US" altLang="en-US" sz="2200" b="1" i="0" u="none" strike="noStrike" cap="none" normalizeH="0" baseline="0" dirty="0">
                          <a:ln>
                            <a:noFill/>
                          </a:ln>
                          <a:solidFill>
                            <a:srgbClr val="002060"/>
                          </a:solidFill>
                          <a:effectLst/>
                          <a:latin typeface="Kruti Dev 010" pitchFamily="2" charset="0"/>
                          <a:cs typeface="Times New Roman" panose="02020603050405020304" pitchFamily="18" charset="0"/>
                        </a:rPr>
                        <a:t> </a:t>
                      </a:r>
                      <a:endPar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Human Beings</a:t>
                      </a:r>
                      <a:r>
                        <a:rPr kumimoji="0" lang="fr-FR"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euq</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in Body</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kjhj</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Imaging, </a:t>
                      </a:r>
                      <a:r>
                        <a:rPr kumimoji="0" lang="en-US" altLang="en-US" sz="1300" b="1" i="0" u="none" strike="noStrike" cap="none" normalizeH="0" baseline="0" dirty="0" err="1">
                          <a:ln>
                            <a:noFill/>
                          </a:ln>
                          <a:solidFill>
                            <a:schemeClr val="tx1"/>
                          </a:solidFill>
                          <a:effectLst/>
                          <a:latin typeface="Arial" panose="020B0604020202020204" pitchFamily="34" charset="0"/>
                          <a:cs typeface="Times New Roman" panose="02020603050405020304" pitchFamily="18" charset="0"/>
                        </a:rPr>
                        <a:t>Analysing</a:t>
                      </a:r>
                      <a:r>
                        <a:rPr kumimoji="0" lang="en-US" altLang="en-US" sz="13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-Comparing, Selecting-Tasting in I</a:t>
                      </a:r>
                      <a:endParaRPr kumimoji="0" lang="en-US" altLang="en-US" sz="13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fp</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=.k]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fo'ys’k.k</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p;u@vkLoknu</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chemeClr val="tx1"/>
                          </a:solidFill>
                          <a:effectLst/>
                          <a:latin typeface="Kruti Dev 010" pitchFamily="2" charset="0"/>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kern="1200" dirty="0">
                          <a:solidFill>
                            <a:schemeClr val="bg1"/>
                          </a:solidFill>
                          <a:latin typeface="Arial"/>
                          <a:cs typeface="Times New Roman"/>
                        </a:rPr>
                        <a:t>Natural Acceptance,</a:t>
                      </a:r>
                    </a:p>
                    <a:p>
                      <a:pPr marL="0" marR="0">
                        <a:spcBef>
                          <a:spcPts val="0"/>
                        </a:spcBef>
                        <a:spcAft>
                          <a:spcPts val="0"/>
                        </a:spcAft>
                      </a:pPr>
                      <a:r>
                        <a:rPr lang="en-US" sz="1400" b="1" dirty="0">
                          <a:solidFill>
                            <a:schemeClr val="bg1"/>
                          </a:solidFill>
                          <a:latin typeface="Arial"/>
                          <a:ea typeface="Times New Roman"/>
                          <a:cs typeface="Times New Roman"/>
                        </a:rPr>
                        <a:t>Potential for Understanding… in I</a:t>
                      </a:r>
                      <a:endParaRPr lang="en-US" sz="1200" b="1" dirty="0">
                        <a:solidFill>
                          <a:schemeClr val="bg1"/>
                        </a:solidFill>
                        <a:latin typeface="Times New Roman"/>
                        <a:ea typeface="Times New Roman"/>
                        <a:cs typeface="Times New Roman"/>
                      </a:endParaRPr>
                    </a:p>
                    <a:p>
                      <a:pPr marL="0" marR="0">
                        <a:spcBef>
                          <a:spcPts val="0"/>
                        </a:spcBef>
                        <a:spcAft>
                          <a:spcPts val="0"/>
                        </a:spcAft>
                      </a:pPr>
                      <a:r>
                        <a:rPr lang="en-US" sz="1400" b="1" dirty="0">
                          <a:solidFill>
                            <a:schemeClr val="bg1"/>
                          </a:solidFill>
                          <a:latin typeface="Kruti Dev 010"/>
                          <a:ea typeface="Times New Roman"/>
                          <a:cs typeface="Arial"/>
                        </a:rPr>
                        <a:t>le&gt;us dh {</a:t>
                      </a:r>
                      <a:r>
                        <a:rPr lang="en-US" sz="1400" b="1" dirty="0" err="1">
                          <a:solidFill>
                            <a:schemeClr val="bg1"/>
                          </a:solidFill>
                          <a:latin typeface="Kruti Dev 010"/>
                          <a:ea typeface="Times New Roman"/>
                          <a:cs typeface="Arial"/>
                        </a:rPr>
                        <a:t>kerk</a:t>
                      </a:r>
                      <a:r>
                        <a:rPr lang="en-US" sz="1400" b="1" dirty="0">
                          <a:solidFill>
                            <a:schemeClr val="bg1"/>
                          </a:solidFill>
                          <a:latin typeface="Kruti Dev 010"/>
                          <a:ea typeface="Times New Roman"/>
                          <a:cs typeface="Arial"/>
                        </a:rPr>
                        <a:t> </a:t>
                      </a:r>
                      <a:r>
                        <a:rPr lang="en-US" sz="1600" b="1" dirty="0" err="1">
                          <a:solidFill>
                            <a:schemeClr val="bg1"/>
                          </a:solidFill>
                          <a:latin typeface="Kruti Dev 010"/>
                          <a:ea typeface="Times New Roman"/>
                          <a:cs typeface="Arial"/>
                        </a:rPr>
                        <a:t>eSa</a:t>
                      </a:r>
                      <a:r>
                        <a:rPr lang="en-US" sz="1600" b="1" dirty="0">
                          <a:solidFill>
                            <a:schemeClr val="bg1"/>
                          </a:solidFill>
                          <a:latin typeface="Kruti Dev 010"/>
                          <a:ea typeface="Times New Roman"/>
                          <a:cs typeface="Arial"/>
                        </a:rPr>
                        <a:t> </a:t>
                      </a:r>
                      <a:r>
                        <a:rPr lang="en-US" sz="1600" b="1" dirty="0" err="1">
                          <a:solidFill>
                            <a:schemeClr val="bg1"/>
                          </a:solidFill>
                          <a:latin typeface="Kruti Dev 010"/>
                          <a:ea typeface="Times New Roman"/>
                          <a:cs typeface="Arial"/>
                        </a:rPr>
                        <a:t>esa</a:t>
                      </a:r>
                      <a:endParaRPr lang="en-US" sz="1200" b="1" dirty="0">
                        <a:solidFill>
                          <a:schemeClr val="bg1"/>
                        </a:solidFill>
                        <a:latin typeface="Times New Roman"/>
                        <a:ea typeface="Times New Roman"/>
                        <a:cs typeface="Times New Roman"/>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in body </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kjhj</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Arial" panose="020B0604020202020204" pitchFamily="34" charset="0"/>
                          <a:cs typeface="Times New Roman" panose="02020603050405020304" pitchFamily="18" charset="0"/>
                        </a:rPr>
                        <a:t>Potential for Perseverance, Bravery, Generosity… in I </a:t>
                      </a:r>
                      <a:endParaRPr kumimoji="0" lang="en-US" altLang="en-US" sz="12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khjrk</a:t>
                      </a:r>
                      <a:r>
                        <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ohjrk</a:t>
                      </a:r>
                      <a:r>
                        <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mnkjrk</a:t>
                      </a:r>
                      <a:endParaRPr kumimoji="0" lang="en-US" altLang="en-US" sz="12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in Body</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kjhj</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Will to live with continuous happiness in I</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fujarj</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Lkq</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kiwoZd</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Tkhus</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dh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vk”kk</a:t>
                      </a:r>
                      <a:endPar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alibri" panose="020F0502020204030204" pitchFamily="34" charset="0"/>
                          <a:cs typeface="Arial" panose="020B0604020202020204" pitchFamily="34" charset="0"/>
                        </a:rPr>
                        <a:t>R</a:t>
                      </a:r>
                      <a:r>
                        <a:rPr kumimoji="0" lang="en-US" altLang="en-US" sz="1600" b="1" i="0" u="none" strike="noStrike" cap="none" normalizeH="0" baseline="0" dirty="0">
                          <a:ln>
                            <a:noFill/>
                          </a:ln>
                          <a:solidFill>
                            <a:schemeClr val="bg1"/>
                          </a:solidFill>
                          <a:effectLst/>
                          <a:latin typeface="Calibri" panose="020F0502020204030204" pitchFamily="34" charset="0"/>
                          <a:cs typeface="Arial" panose="020B0604020202020204" pitchFamily="34" charset="0"/>
                        </a:rPr>
                        <a:t>ight Feeling &amp; Thought </a:t>
                      </a:r>
                      <a:r>
                        <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rPr>
                        <a:t>lek/</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kku</a:t>
                      </a:r>
                      <a:endPar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bg1"/>
                          </a:solidFill>
                          <a:effectLst/>
                          <a:latin typeface="Calibri" panose="020F0502020204030204" pitchFamily="34" charset="0"/>
                          <a:cs typeface="Arial" panose="020B0604020202020204" pitchFamily="34" charset="0"/>
                        </a:rPr>
                        <a:t>Right Understanding </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Kku</a:t>
                      </a:r>
                      <a:endParaRPr kumimoji="0" lang="en-US" altLang="en-US" sz="1200" b="1" i="0" u="none" strike="noStrike" cap="none" normalizeH="0" baseline="0" dirty="0">
                        <a:ln>
                          <a:noFill/>
                        </a:ln>
                        <a:solidFill>
                          <a:schemeClr val="bg1"/>
                        </a:solidFill>
                        <a:effectLst/>
                        <a:latin typeface="Kruti Dev 010" pitchFamily="2"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i-IN"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i-IN"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Education-Sanskar based</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f”k</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kk&amp;laLdkj</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vuq’kaxh</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4625" name="Rectangle 1">
            <a:extLst>
              <a:ext uri="{FF2B5EF4-FFF2-40B4-BE49-F238E27FC236}">
                <a16:creationId xmlns:a16="http://schemas.microsoft.com/office/drawing/2014/main" id="{00CAE1BE-CB13-465D-BACB-C66FE51ECC8A}"/>
              </a:ext>
            </a:extLst>
          </p:cNvPr>
          <p:cNvSpPr>
            <a:spLocks noChangeArrowheads="1"/>
          </p:cNvSpPr>
          <p:nvPr/>
        </p:nvSpPr>
        <p:spPr bwMode="auto">
          <a:xfrm>
            <a:off x="3987800" y="3244850"/>
            <a:ext cx="1481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hi-IN" altLang="en-US">
                <a:solidFill>
                  <a:srgbClr val="000000"/>
                </a:solidFill>
                <a:cs typeface="Arial" panose="020B0604020202020204" pitchFamily="34" charset="0"/>
              </a:rPr>
              <a:t>	</a:t>
            </a:r>
            <a:endParaRPr lang="en-US" altLang="en-US">
              <a:solidFill>
                <a:srgbClr val="000000"/>
              </a:solidFill>
              <a:cs typeface="Arial" panose="020B0604020202020204" pitchFamily="34" charset="0"/>
            </a:endParaRPr>
          </a:p>
        </p:txBody>
      </p:sp>
      <p:sp>
        <p:nvSpPr>
          <p:cNvPr id="27" name="Rectangle 26">
            <a:extLst>
              <a:ext uri="{FF2B5EF4-FFF2-40B4-BE49-F238E27FC236}">
                <a16:creationId xmlns:a16="http://schemas.microsoft.com/office/drawing/2014/main" id="{F7313FD5-A70D-476D-A11A-185E13924DF7}"/>
              </a:ext>
            </a:extLst>
          </p:cNvPr>
          <p:cNvSpPr/>
          <p:nvPr/>
        </p:nvSpPr>
        <p:spPr bwMode="auto">
          <a:xfrm>
            <a:off x="4343400" y="533400"/>
            <a:ext cx="6246813" cy="64008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a:extLst>
              <a:ext uri="{FF2B5EF4-FFF2-40B4-BE49-F238E27FC236}">
                <a16:creationId xmlns:a16="http://schemas.microsoft.com/office/drawing/2014/main" id="{91816E4A-60BC-4DF1-A72F-A73FCCD4AEE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Are We Playing our Role in Nature?</a:t>
            </a:r>
          </a:p>
        </p:txBody>
      </p:sp>
      <p:sp>
        <p:nvSpPr>
          <p:cNvPr id="17411" name="Text Placeholder 3">
            <a:extLst>
              <a:ext uri="{FF2B5EF4-FFF2-40B4-BE49-F238E27FC236}">
                <a16:creationId xmlns:a16="http://schemas.microsoft.com/office/drawing/2014/main" id="{8837D643-16EB-476E-87DC-63E6D533381B}"/>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 typeface="Symbol" pitchFamily="18" charset="2"/>
              <a:buNone/>
            </a:pPr>
            <a:r>
              <a:rPr altLang="en-US" sz="2000"/>
              <a:t>To understand the inherent harmony in nature and to live accordingly, i.e.</a:t>
            </a:r>
          </a:p>
          <a:p>
            <a:pPr lvl="1"/>
            <a:r>
              <a:rPr altLang="en-US" sz="1800"/>
              <a:t>To facilitate a conducive environment for the </a:t>
            </a:r>
            <a:r>
              <a:rPr altLang="en-US" sz="1800" b="1"/>
              <a:t>activity</a:t>
            </a:r>
            <a:r>
              <a:rPr altLang="en-US" sz="1800"/>
              <a:t> (at least not violate it) of all orders</a:t>
            </a:r>
          </a:p>
          <a:p>
            <a:pPr lvl="1"/>
            <a:r>
              <a:rPr altLang="en-US" sz="1800"/>
              <a:t>To facilitate the </a:t>
            </a:r>
            <a:r>
              <a:rPr altLang="en-US" sz="1800" b="1"/>
              <a:t>innateness</a:t>
            </a:r>
            <a:r>
              <a:rPr altLang="en-US" sz="1800"/>
              <a:t> (or at least not violate it) </a:t>
            </a:r>
            <a:r>
              <a:rPr lang="en-IN" altLang="en-US" sz="1800"/>
              <a:t>of all orders</a:t>
            </a:r>
            <a:endParaRPr altLang="en-US" sz="1800"/>
          </a:p>
          <a:p>
            <a:pPr lvl="1"/>
            <a:r>
              <a:rPr altLang="en-US" sz="1800"/>
              <a:t>To facilitate the </a:t>
            </a:r>
            <a:r>
              <a:rPr altLang="en-US" sz="1800" b="1"/>
              <a:t>inheritance</a:t>
            </a:r>
            <a:r>
              <a:rPr altLang="en-US" sz="1800"/>
              <a:t> (or at least not violate it)</a:t>
            </a:r>
            <a:r>
              <a:rPr lang="en-IN" altLang="en-US" sz="1800"/>
              <a:t> of all orders</a:t>
            </a:r>
            <a:endParaRPr altLang="en-US" sz="1800"/>
          </a:p>
        </p:txBody>
      </p:sp>
      <p:graphicFrame>
        <p:nvGraphicFramePr>
          <p:cNvPr id="5" name="Table 4">
            <a:extLst>
              <a:ext uri="{FF2B5EF4-FFF2-40B4-BE49-F238E27FC236}">
                <a16:creationId xmlns:a16="http://schemas.microsoft.com/office/drawing/2014/main" id="{45BDFDC8-2C66-432E-B9F9-638F789CEC51}"/>
              </a:ext>
            </a:extLst>
          </p:cNvPr>
          <p:cNvGraphicFramePr>
            <a:graphicFrameLocks noGrp="1"/>
          </p:cNvGraphicFramePr>
          <p:nvPr>
            <p:extLst>
              <p:ext uri="{D42A27DB-BD31-4B8C-83A1-F6EECF244321}">
                <p14:modId xmlns:p14="http://schemas.microsoft.com/office/powerpoint/2010/main" val="568874860"/>
              </p:ext>
            </p:extLst>
          </p:nvPr>
        </p:nvGraphicFramePr>
        <p:xfrm>
          <a:off x="304800" y="2087562"/>
          <a:ext cx="11811000" cy="4465638"/>
        </p:xfrm>
        <a:graphic>
          <a:graphicData uri="http://schemas.openxmlformats.org/drawingml/2006/table">
            <a:tbl>
              <a:tblPr firstRow="1" bandRow="1">
                <a:tableStyleId>{5C22544A-7EE6-4342-B048-85BDC9FD1C3A}</a:tableStyleId>
              </a:tblPr>
              <a:tblGrid>
                <a:gridCol w="1574800">
                  <a:extLst>
                    <a:ext uri="{9D8B030D-6E8A-4147-A177-3AD203B41FA5}">
                      <a16:colId xmlns:a16="http://schemas.microsoft.com/office/drawing/2014/main" val="20000"/>
                    </a:ext>
                  </a:extLst>
                </a:gridCol>
                <a:gridCol w="10236200">
                  <a:extLst>
                    <a:ext uri="{9D8B030D-6E8A-4147-A177-3AD203B41FA5}">
                      <a16:colId xmlns:a16="http://schemas.microsoft.com/office/drawing/2014/main" val="20001"/>
                    </a:ext>
                  </a:extLst>
                </a:gridCol>
              </a:tblGrid>
              <a:tr h="426775">
                <a:tc>
                  <a:txBody>
                    <a:bodyPr/>
                    <a:lstStyle/>
                    <a:p>
                      <a:r>
                        <a:rPr lang="en-US" sz="2200" dirty="0">
                          <a:solidFill>
                            <a:schemeClr val="tx1"/>
                          </a:solidFill>
                          <a:latin typeface="Arial" pitchFamily="34" charset="0"/>
                          <a:cs typeface="Arial" pitchFamily="34" charset="0"/>
                        </a:rPr>
                        <a:t>Order</a:t>
                      </a:r>
                    </a:p>
                  </a:txBody>
                  <a:tcPr marT="45724" marB="45724"/>
                </a:tc>
                <a:tc>
                  <a:txBody>
                    <a:bodyPr/>
                    <a:lstStyle/>
                    <a:p>
                      <a:r>
                        <a:rPr lang="en-US" sz="2200" dirty="0">
                          <a:solidFill>
                            <a:schemeClr val="tx1"/>
                          </a:solidFill>
                          <a:latin typeface="Arial" pitchFamily="34" charset="0"/>
                          <a:cs typeface="Arial" pitchFamily="34" charset="0"/>
                        </a:rPr>
                        <a:t>Human Participation for Mutual Fulfillment</a:t>
                      </a:r>
                    </a:p>
                  </a:txBody>
                  <a:tcPr marT="45724" marB="45724"/>
                </a:tc>
                <a:extLst>
                  <a:ext uri="{0D108BD9-81ED-4DB2-BD59-A6C34878D82A}">
                    <a16:rowId xmlns:a16="http://schemas.microsoft.com/office/drawing/2014/main" val="10000"/>
                  </a:ext>
                </a:extLst>
              </a:tr>
              <a:tr h="701135">
                <a:tc>
                  <a:txBody>
                    <a:bodyPr/>
                    <a:lstStyle/>
                    <a:p>
                      <a:r>
                        <a:rPr lang="en-US" sz="2000" b="1" dirty="0">
                          <a:latin typeface="Arial" pitchFamily="34" charset="0"/>
                          <a:cs typeface="Arial" pitchFamily="34" charset="0"/>
                        </a:rPr>
                        <a:t>Physical</a:t>
                      </a:r>
                      <a:r>
                        <a:rPr lang="en-US" sz="2000" dirty="0">
                          <a:latin typeface="Arial" pitchFamily="34" charset="0"/>
                          <a:cs typeface="Arial" pitchFamily="34" charset="0"/>
                        </a:rPr>
                        <a:t> Order</a:t>
                      </a:r>
                    </a:p>
                  </a:txBody>
                  <a:tcPr marT="45724" marB="45724"/>
                </a:tc>
                <a:tc>
                  <a:txBody>
                    <a:bodyPr/>
                    <a:lstStyle/>
                    <a:p>
                      <a:r>
                        <a:rPr lang="en-US" sz="2000" dirty="0">
                          <a:latin typeface="Arial" pitchFamily="34" charset="0"/>
                          <a:cs typeface="Arial" pitchFamily="34" charset="0"/>
                        </a:rPr>
                        <a:t>Facilitate its </a:t>
                      </a:r>
                      <a:r>
                        <a:rPr lang="en-US" sz="2000" b="1" dirty="0">
                          <a:latin typeface="Arial" pitchFamily="34" charset="0"/>
                          <a:cs typeface="Arial" pitchFamily="34" charset="0"/>
                        </a:rPr>
                        <a:t>existence</a:t>
                      </a:r>
                      <a:r>
                        <a:rPr lang="en-US" sz="2000" dirty="0">
                          <a:latin typeface="Arial" pitchFamily="34" charset="0"/>
                          <a:cs typeface="Arial" pitchFamily="34" charset="0"/>
                        </a:rPr>
                        <a:t> by ensuring conducive environment and maintaining / ensuring its </a:t>
                      </a:r>
                      <a:r>
                        <a:rPr lang="en-US" sz="2000" b="1" dirty="0">
                          <a:latin typeface="Arial" pitchFamily="34" charset="0"/>
                          <a:cs typeface="Arial" pitchFamily="34" charset="0"/>
                        </a:rPr>
                        <a:t>constitution</a:t>
                      </a:r>
                      <a:r>
                        <a:rPr lang="en-US" sz="2000" dirty="0">
                          <a:latin typeface="Arial" pitchFamily="34" charset="0"/>
                          <a:cs typeface="Arial" pitchFamily="34" charset="0"/>
                        </a:rPr>
                        <a:t> (</a:t>
                      </a:r>
                      <a:r>
                        <a:rPr lang="en-US" sz="2000" dirty="0" err="1">
                          <a:latin typeface="Arial" pitchFamily="34" charset="0"/>
                          <a:cs typeface="Arial" pitchFamily="34" charset="0"/>
                        </a:rPr>
                        <a:t>eg</a:t>
                      </a:r>
                      <a:r>
                        <a:rPr lang="en-US" sz="2000" dirty="0">
                          <a:latin typeface="Arial" pitchFamily="34" charset="0"/>
                          <a:cs typeface="Arial" pitchFamily="34" charset="0"/>
                        </a:rPr>
                        <a:t>. constitution of earth)</a:t>
                      </a:r>
                    </a:p>
                  </a:txBody>
                  <a:tcPr marT="45724" marB="45724"/>
                </a:tc>
                <a:extLst>
                  <a:ext uri="{0D108BD9-81ED-4DB2-BD59-A6C34878D82A}">
                    <a16:rowId xmlns:a16="http://schemas.microsoft.com/office/drawing/2014/main" val="10001"/>
                  </a:ext>
                </a:extLst>
              </a:tr>
              <a:tr h="701135">
                <a:tc>
                  <a:txBody>
                    <a:bodyPr/>
                    <a:lstStyle/>
                    <a:p>
                      <a:r>
                        <a:rPr lang="en-US" sz="2000" b="1" dirty="0">
                          <a:latin typeface="Arial" pitchFamily="34" charset="0"/>
                          <a:cs typeface="Arial" pitchFamily="34" charset="0"/>
                        </a:rPr>
                        <a:t>Bio </a:t>
                      </a:r>
                      <a:r>
                        <a:rPr lang="en-US" sz="2000" dirty="0">
                          <a:latin typeface="Arial" pitchFamily="34" charset="0"/>
                          <a:cs typeface="Arial" pitchFamily="34" charset="0"/>
                        </a:rPr>
                        <a:t>Order</a:t>
                      </a:r>
                    </a:p>
                  </a:txBody>
                  <a:tcPr marT="45724" marB="45724"/>
                </a:tc>
                <a:tc>
                  <a:txBody>
                    <a:bodyPr/>
                    <a:lstStyle/>
                    <a:p>
                      <a:r>
                        <a:rPr lang="en-US" sz="2000" dirty="0">
                          <a:latin typeface="Arial" pitchFamily="34" charset="0"/>
                          <a:cs typeface="Arial" pitchFamily="34" charset="0"/>
                        </a:rPr>
                        <a:t>Facilitate its </a:t>
                      </a:r>
                      <a:r>
                        <a:rPr lang="en-US" sz="2000" b="1" dirty="0">
                          <a:latin typeface="Arial" pitchFamily="34" charset="0"/>
                          <a:cs typeface="Arial" pitchFamily="34" charset="0"/>
                        </a:rPr>
                        <a:t>growth</a:t>
                      </a:r>
                      <a:r>
                        <a:rPr lang="en-US" sz="2000" dirty="0">
                          <a:latin typeface="Arial" pitchFamily="34" charset="0"/>
                          <a:cs typeface="Arial" pitchFamily="34" charset="0"/>
                        </a:rPr>
                        <a:t> by ensuring conducive environment and maintaining / ensuring its </a:t>
                      </a:r>
                      <a:r>
                        <a:rPr lang="en-US" sz="2000" b="1" dirty="0">
                          <a:latin typeface="Arial" pitchFamily="34" charset="0"/>
                          <a:cs typeface="Arial" pitchFamily="34" charset="0"/>
                        </a:rPr>
                        <a:t>seed</a:t>
                      </a:r>
                      <a:r>
                        <a:rPr lang="en-US" sz="2000" dirty="0">
                          <a:latin typeface="Arial" pitchFamily="34" charset="0"/>
                          <a:cs typeface="Arial" pitchFamily="34" charset="0"/>
                        </a:rPr>
                        <a:t> (e.g. seed of rice)</a:t>
                      </a:r>
                    </a:p>
                  </a:txBody>
                  <a:tcPr marT="45724" marB="45724"/>
                </a:tc>
                <a:extLst>
                  <a:ext uri="{0D108BD9-81ED-4DB2-BD59-A6C34878D82A}">
                    <a16:rowId xmlns:a16="http://schemas.microsoft.com/office/drawing/2014/main" val="10002"/>
                  </a:ext>
                </a:extLst>
              </a:tr>
              <a:tr h="1020927">
                <a:tc>
                  <a:txBody>
                    <a:bodyPr/>
                    <a:lstStyle/>
                    <a:p>
                      <a:r>
                        <a:rPr lang="en-US" sz="2000" b="1" dirty="0">
                          <a:latin typeface="Arial" pitchFamily="34" charset="0"/>
                          <a:cs typeface="Arial" pitchFamily="34" charset="0"/>
                        </a:rPr>
                        <a:t>Animal</a:t>
                      </a:r>
                      <a:r>
                        <a:rPr lang="en-US" sz="2000" dirty="0">
                          <a:latin typeface="Arial" pitchFamily="34" charset="0"/>
                          <a:cs typeface="Arial" pitchFamily="34" charset="0"/>
                        </a:rPr>
                        <a:t> Order</a:t>
                      </a:r>
                    </a:p>
                  </a:txBody>
                  <a:tcPr marT="45724" marB="45724"/>
                </a:tc>
                <a:tc>
                  <a:txBody>
                    <a:bodyPr/>
                    <a:lstStyle/>
                    <a:p>
                      <a:pPr marL="457200" indent="-457200">
                        <a:buFont typeface="+mj-lt"/>
                        <a:buNone/>
                        <a:defRPr/>
                      </a:pPr>
                      <a:r>
                        <a:rPr lang="en-US" sz="2000" dirty="0">
                          <a:latin typeface="Arial" pitchFamily="34" charset="0"/>
                          <a:cs typeface="Arial" pitchFamily="34" charset="0"/>
                        </a:rPr>
                        <a:t>Facilitate care of the body by ensuring physical facility, environment for existence &amp; growth of body. To ensure its</a:t>
                      </a:r>
                      <a:r>
                        <a:rPr lang="en-US" sz="2000" b="1" dirty="0">
                          <a:latin typeface="Arial" pitchFamily="34" charset="0"/>
                          <a:cs typeface="Arial" pitchFamily="34" charset="0"/>
                        </a:rPr>
                        <a:t> will to live</a:t>
                      </a:r>
                      <a:endParaRPr lang="en-US" sz="2000" b="0" dirty="0">
                        <a:latin typeface="Arial" pitchFamily="34" charset="0"/>
                        <a:cs typeface="Arial" pitchFamily="34" charset="0"/>
                      </a:endParaRPr>
                    </a:p>
                    <a:p>
                      <a:pPr marL="457200" indent="-457200">
                        <a:buFont typeface="+mj-lt"/>
                        <a:buNone/>
                        <a:defRPr/>
                      </a:pPr>
                      <a:r>
                        <a:rPr lang="en-US" sz="2000" dirty="0">
                          <a:latin typeface="Arial" pitchFamily="34" charset="0"/>
                          <a:cs typeface="Arial" pitchFamily="34" charset="0"/>
                        </a:rPr>
                        <a:t>Maintaining / ensuring its </a:t>
                      </a:r>
                      <a:r>
                        <a:rPr lang="en-US" sz="2000" b="1" dirty="0">
                          <a:latin typeface="Arial" pitchFamily="34" charset="0"/>
                          <a:cs typeface="Arial" pitchFamily="34" charset="0"/>
                        </a:rPr>
                        <a:t>breed</a:t>
                      </a:r>
                      <a:r>
                        <a:rPr lang="en-US" sz="2000" dirty="0">
                          <a:latin typeface="Arial" pitchFamily="34" charset="0"/>
                          <a:cs typeface="Arial" pitchFamily="34" charset="0"/>
                        </a:rPr>
                        <a:t> (</a:t>
                      </a:r>
                      <a:r>
                        <a:rPr lang="en-US" sz="2000" dirty="0" err="1">
                          <a:latin typeface="Arial" pitchFamily="34" charset="0"/>
                          <a:cs typeface="Arial" pitchFamily="34" charset="0"/>
                        </a:rPr>
                        <a:t>eg</a:t>
                      </a:r>
                      <a:r>
                        <a:rPr lang="en-US" sz="2000" dirty="0">
                          <a:latin typeface="Arial" pitchFamily="34" charset="0"/>
                          <a:cs typeface="Arial" pitchFamily="34" charset="0"/>
                        </a:rPr>
                        <a:t>. breed of cow)</a:t>
                      </a:r>
                    </a:p>
                  </a:txBody>
                  <a:tcPr marT="45724" marB="45724"/>
                </a:tc>
                <a:extLst>
                  <a:ext uri="{0D108BD9-81ED-4DB2-BD59-A6C34878D82A}">
                    <a16:rowId xmlns:a16="http://schemas.microsoft.com/office/drawing/2014/main" val="10003"/>
                  </a:ext>
                </a:extLst>
              </a:tr>
              <a:tr h="1615666">
                <a:tc>
                  <a:txBody>
                    <a:bodyPr/>
                    <a:lstStyle/>
                    <a:p>
                      <a:r>
                        <a:rPr lang="en-US" sz="2000" b="1" dirty="0">
                          <a:latin typeface="Arial" pitchFamily="34" charset="0"/>
                          <a:cs typeface="Arial" pitchFamily="34" charset="0"/>
                        </a:rPr>
                        <a:t>Human</a:t>
                      </a:r>
                      <a:r>
                        <a:rPr lang="en-US" sz="2000" dirty="0">
                          <a:latin typeface="Arial" pitchFamily="34" charset="0"/>
                          <a:cs typeface="Arial" pitchFamily="34" charset="0"/>
                        </a:rPr>
                        <a:t> Order</a:t>
                      </a:r>
                    </a:p>
                  </a:txBody>
                  <a:tcPr marT="45724" marB="45724"/>
                </a:tc>
                <a:tc>
                  <a:txBody>
                    <a:bodyPr/>
                    <a:lstStyle/>
                    <a:p>
                      <a:pPr marL="457200" indent="-457200">
                        <a:buFont typeface="+mj-lt"/>
                        <a:buNone/>
                        <a:defRPr/>
                      </a:pPr>
                      <a:r>
                        <a:rPr lang="en-US" sz="2000" dirty="0">
                          <a:latin typeface="Arial" pitchFamily="34" charset="0"/>
                          <a:cs typeface="Arial" pitchFamily="34" charset="0"/>
                        </a:rPr>
                        <a:t>Facilitate care of the body by ensuring physical facility, environment for existence &amp; growth of body</a:t>
                      </a:r>
                    </a:p>
                    <a:p>
                      <a:pPr marL="457200" indent="-457200">
                        <a:buFont typeface="+mj-lt"/>
                        <a:buNone/>
                        <a:defRPr/>
                      </a:pPr>
                      <a:r>
                        <a:rPr lang="en-US" sz="2000" dirty="0">
                          <a:latin typeface="Arial" pitchFamily="34" charset="0"/>
                          <a:cs typeface="Arial" pitchFamily="34" charset="0"/>
                        </a:rPr>
                        <a:t>Facilitate </a:t>
                      </a:r>
                      <a:r>
                        <a:rPr lang="en-US" sz="2000" b="0" dirty="0">
                          <a:latin typeface="Arial" pitchFamily="34" charset="0"/>
                          <a:cs typeface="Arial" pitchFamily="34" charset="0"/>
                        </a:rPr>
                        <a:t>its</a:t>
                      </a:r>
                      <a:r>
                        <a:rPr lang="en-US" sz="2000" b="1" dirty="0">
                          <a:latin typeface="Arial" pitchFamily="34" charset="0"/>
                          <a:cs typeface="Arial" pitchFamily="34" charset="0"/>
                        </a:rPr>
                        <a:t> will to live with continuous happiness </a:t>
                      </a:r>
                      <a:r>
                        <a:rPr lang="en-US" sz="2000" dirty="0">
                          <a:latin typeface="Arial" pitchFamily="34" charset="0"/>
                          <a:cs typeface="Arial" pitchFamily="34" charset="0"/>
                        </a:rPr>
                        <a:t>by ensuring </a:t>
                      </a:r>
                      <a:r>
                        <a:rPr lang="en-US" sz="2000" b="1" dirty="0">
                          <a:latin typeface="Arial" pitchFamily="34" charset="0"/>
                          <a:cs typeface="Arial" pitchFamily="34" charset="0"/>
                        </a:rPr>
                        <a:t>human education-</a:t>
                      </a:r>
                      <a:r>
                        <a:rPr lang="en-US" sz="2000" b="1" dirty="0" err="1">
                          <a:latin typeface="Arial" pitchFamily="34" charset="0"/>
                          <a:cs typeface="Arial" pitchFamily="34" charset="0"/>
                        </a:rPr>
                        <a:t>sanskar</a:t>
                      </a:r>
                      <a:r>
                        <a:rPr lang="en-US" sz="2000" dirty="0">
                          <a:latin typeface="Arial" pitchFamily="34" charset="0"/>
                          <a:cs typeface="Arial" pitchFamily="34" charset="0"/>
                        </a:rPr>
                        <a:t>, participating in developing / maintaining undivided society &amp; universal human order</a:t>
                      </a:r>
                    </a:p>
                  </a:txBody>
                  <a:tcPr marT="45724" marB="45724"/>
                </a:tc>
                <a:extLst>
                  <a:ext uri="{0D108BD9-81ED-4DB2-BD59-A6C34878D82A}">
                    <a16:rowId xmlns:a16="http://schemas.microsoft.com/office/drawing/2014/main" val="10004"/>
                  </a:ext>
                </a:extLst>
              </a:tr>
            </a:tbl>
          </a:graphicData>
        </a:graphic>
      </p:graphicFrame>
    </p:spTree>
  </p:cSld>
  <p:clrMapOvr>
    <a:masterClrMapping/>
  </p:clrMapOvr>
  <p:transition/>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1132</Words>
  <Application>Microsoft Office PowerPoint</Application>
  <PresentationFormat>Widescreen</PresentationFormat>
  <Paragraphs>187</Paragraphs>
  <Slides>14</Slides>
  <Notes>1</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Kruti Dev 010</vt:lpstr>
      <vt:lpstr>Lato</vt:lpstr>
      <vt:lpstr>Symbol</vt:lpstr>
      <vt:lpstr>Times New Roman</vt:lpstr>
      <vt:lpstr>Wingdings</vt:lpstr>
      <vt:lpstr>UHV Theme 2022</vt:lpstr>
      <vt:lpstr>Practice Session 7 An Inconvenient Truth</vt:lpstr>
      <vt:lpstr>PowerPoint Presentation</vt:lpstr>
      <vt:lpstr>An Inconvenient Truth</vt:lpstr>
      <vt:lpstr>Discussion</vt:lpstr>
      <vt:lpstr>Suggestions about Solution (Technology)</vt:lpstr>
      <vt:lpstr>Current  Approach     Work to be Done in Society</vt:lpstr>
      <vt:lpstr>Problem (restated)</vt:lpstr>
      <vt:lpstr>Based on Understanding Nature, Human Being can Decide its Role vis-à-vis each Order</vt:lpstr>
      <vt:lpstr>Are We Playing our Role in Nature?</vt:lpstr>
      <vt:lpstr>Air Quality</vt:lpstr>
      <vt:lpstr>Water Quality</vt:lpstr>
      <vt:lpstr>Soil Quality</vt:lpstr>
      <vt:lpstr>Food Quality</vt:lpstr>
      <vt:lpstr>Ecosystem Health Indicators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2024-06-09T14:05:29Z</dcterms:modified>
</cp:coreProperties>
</file>